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</p:embeddedFont>
    <p:embeddedFont>
      <p:font typeface="Roboto Bold" panose="020B0604020202020204" charset="0"/>
      <p:regular r:id="rId22"/>
    </p:embeddedFont>
    <p:embeddedFont>
      <p:font typeface="Roboto Italics" panose="020B0604020202020204" charset="0"/>
      <p:regular r:id="rId23"/>
    </p:embeddedFont>
    <p:embeddedFont>
      <p:font typeface="Showcard Gothic" panose="04020904020102020604" pitchFamily="8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37" autoAdjust="0"/>
    <p:restoredTop sz="94622" autoAdjust="0"/>
  </p:normalViewPr>
  <p:slideViewPr>
    <p:cSldViewPr>
      <p:cViewPr varScale="1">
        <p:scale>
          <a:sx n="44" d="100"/>
          <a:sy n="44" d="100"/>
        </p:scale>
        <p:origin x="11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3E7A2-499D-4690-A07B-E7F653681C5A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87912-7A8A-45A9-9BEA-D4C736D96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87912-7A8A-45A9-9BEA-D4C736D965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0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29.jpe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5.svg"/><Relationship Id="rId5" Type="http://schemas.openxmlformats.org/officeDocument/2006/relationships/image" Target="../media/image7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.svg"/><Relationship Id="rId5" Type="http://schemas.openxmlformats.org/officeDocument/2006/relationships/image" Target="../media/image7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1.jpe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3.svg"/><Relationship Id="rId5" Type="http://schemas.openxmlformats.org/officeDocument/2006/relationships/image" Target="../media/image7.sv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.svg"/><Relationship Id="rId3" Type="http://schemas.openxmlformats.org/officeDocument/2006/relationships/image" Target="../media/image2.svg"/><Relationship Id="rId7" Type="http://schemas.openxmlformats.org/officeDocument/2006/relationships/image" Target="../media/image27.jpe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824" y="463732"/>
            <a:ext cx="17464352" cy="8484163"/>
            <a:chOff x="0" y="0"/>
            <a:chExt cx="4599665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9665" cy="2234512"/>
            </a:xfrm>
            <a:custGeom>
              <a:avLst/>
              <a:gdLst/>
              <a:ahLst/>
              <a:cxnLst/>
              <a:rect l="l" t="t" r="r" b="b"/>
              <a:pathLst>
                <a:path w="4599665" h="2234512">
                  <a:moveTo>
                    <a:pt x="35464" y="0"/>
                  </a:moveTo>
                  <a:lnTo>
                    <a:pt x="4564201" y="0"/>
                  </a:lnTo>
                  <a:cubicBezTo>
                    <a:pt x="4583787" y="0"/>
                    <a:pt x="4599665" y="15878"/>
                    <a:pt x="4599665" y="35464"/>
                  </a:cubicBezTo>
                  <a:lnTo>
                    <a:pt x="4599665" y="2199048"/>
                  </a:lnTo>
                  <a:cubicBezTo>
                    <a:pt x="4599665" y="2218634"/>
                    <a:pt x="4583787" y="2234512"/>
                    <a:pt x="4564201" y="2234512"/>
                  </a:cubicBezTo>
                  <a:lnTo>
                    <a:pt x="35464" y="2234512"/>
                  </a:lnTo>
                  <a:cubicBezTo>
                    <a:pt x="15878" y="2234512"/>
                    <a:pt x="0" y="2218634"/>
                    <a:pt x="0" y="2199048"/>
                  </a:cubicBezTo>
                  <a:lnTo>
                    <a:pt x="0" y="35464"/>
                  </a:lnTo>
                  <a:cubicBezTo>
                    <a:pt x="0" y="15878"/>
                    <a:pt x="15878" y="0"/>
                    <a:pt x="354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79859" y="2686351"/>
            <a:ext cx="13853234" cy="311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78"/>
              </a:lnSpc>
              <a:spcBef>
                <a:spcPct val="0"/>
              </a:spcBef>
            </a:pPr>
            <a:r>
              <a:rPr lang="en-US" sz="6732" dirty="0">
                <a:solidFill>
                  <a:srgbClr val="86406E"/>
                </a:solidFill>
                <a:latin typeface="Showcard Gothic" panose="04020904020102020604" pitchFamily="82" charset="0"/>
              </a:rPr>
              <a:t>OPTIMALISASI TAMPILAN MOBILE DAN PENAMBAHAN FITUR SISTEM NOTIFIKASI SPADA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3742604" y="745127"/>
            <a:ext cx="10802791" cy="488073"/>
            <a:chOff x="0" y="0"/>
            <a:chExt cx="2714370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81983" y="7862039"/>
            <a:ext cx="10802791" cy="488073"/>
            <a:chOff x="0" y="0"/>
            <a:chExt cx="2714370" cy="122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212146" y="745127"/>
            <a:ext cx="1641894" cy="488073"/>
            <a:chOff x="0" y="0"/>
            <a:chExt cx="2189192" cy="65076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650764" cy="65076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9214" y="0"/>
              <a:ext cx="650764" cy="65076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38428" y="0"/>
              <a:ext cx="650764" cy="65076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5586891" y="6577724"/>
            <a:ext cx="2046224" cy="2020733"/>
          </a:xfrm>
          <a:custGeom>
            <a:avLst/>
            <a:gdLst/>
            <a:ahLst/>
            <a:cxnLst/>
            <a:rect l="l" t="t" r="r" b="b"/>
            <a:pathLst>
              <a:path w="2046224" h="2020733">
                <a:moveTo>
                  <a:pt x="0" y="0"/>
                </a:moveTo>
                <a:lnTo>
                  <a:pt x="2046224" y="0"/>
                </a:lnTo>
                <a:lnTo>
                  <a:pt x="2046224" y="2020733"/>
                </a:lnTo>
                <a:lnTo>
                  <a:pt x="0" y="202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8" name="Group 28"/>
          <p:cNvGrpSpPr/>
          <p:nvPr/>
        </p:nvGrpSpPr>
        <p:grpSpPr>
          <a:xfrm>
            <a:off x="1358911" y="745127"/>
            <a:ext cx="1641894" cy="488073"/>
            <a:chOff x="0" y="0"/>
            <a:chExt cx="2189192" cy="65076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50764" cy="650764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769214" y="0"/>
              <a:ext cx="650764" cy="6507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538428" y="0"/>
              <a:ext cx="650764" cy="650764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3" name="TextBox 43"/>
          <p:cNvSpPr txBox="1"/>
          <p:nvPr/>
        </p:nvSpPr>
        <p:spPr>
          <a:xfrm>
            <a:off x="3465701" y="6478620"/>
            <a:ext cx="1128154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6"/>
              </a:lnSpc>
              <a:spcBef>
                <a:spcPct val="0"/>
              </a:spcBef>
            </a:pPr>
            <a:r>
              <a:rPr lang="en-US" sz="3638" dirty="0">
                <a:solidFill>
                  <a:srgbClr val="405A86"/>
                </a:solidFill>
                <a:latin typeface="Roboto"/>
              </a:rPr>
              <a:t>Presented By : KELOMPOK 1 (JAVA)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46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48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9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47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0898407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13130" y="789008"/>
            <a:ext cx="12904923" cy="488073"/>
            <a:chOff x="0" y="0"/>
            <a:chExt cx="17206565" cy="650764"/>
          </a:xfrm>
        </p:grpSpPr>
        <p:grpSp>
          <p:nvGrpSpPr>
            <p:cNvPr id="15" name="Group 15"/>
            <p:cNvGrpSpPr/>
            <p:nvPr/>
          </p:nvGrpSpPr>
          <p:grpSpPr>
            <a:xfrm>
              <a:off x="2802843" y="0"/>
              <a:ext cx="14403722" cy="650764"/>
              <a:chOff x="0" y="0"/>
              <a:chExt cx="2714370" cy="1226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14370" cy="122636"/>
              </a:xfrm>
              <a:custGeom>
                <a:avLst/>
                <a:gdLst/>
                <a:ahLst/>
                <a:cxnLst/>
                <a:rect l="l" t="t" r="r" b="b"/>
                <a:pathLst>
                  <a:path w="2714370" h="122636">
                    <a:moveTo>
                      <a:pt x="36550" y="0"/>
                    </a:moveTo>
                    <a:lnTo>
                      <a:pt x="2677821" y="0"/>
                    </a:lnTo>
                    <a:cubicBezTo>
                      <a:pt x="2698007" y="0"/>
                      <a:pt x="2714370" y="16364"/>
                      <a:pt x="2714370" y="36550"/>
                    </a:cubicBezTo>
                    <a:lnTo>
                      <a:pt x="2714370" y="86086"/>
                    </a:lnTo>
                    <a:cubicBezTo>
                      <a:pt x="2714370" y="106272"/>
                      <a:pt x="2698007" y="122636"/>
                      <a:pt x="2677821" y="122636"/>
                    </a:cubicBezTo>
                    <a:lnTo>
                      <a:pt x="36550" y="122636"/>
                    </a:lnTo>
                    <a:cubicBezTo>
                      <a:pt x="26856" y="122636"/>
                      <a:pt x="17560" y="118785"/>
                      <a:pt x="10705" y="111931"/>
                    </a:cubicBezTo>
                    <a:cubicBezTo>
                      <a:pt x="3851" y="105076"/>
                      <a:pt x="0" y="95780"/>
                      <a:pt x="0" y="86086"/>
                    </a:cubicBezTo>
                    <a:lnTo>
                      <a:pt x="0" y="36550"/>
                    </a:lnTo>
                    <a:cubicBezTo>
                      <a:pt x="0" y="16364"/>
                      <a:pt x="16364" y="0"/>
                      <a:pt x="3655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650764" cy="65076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9214" y="0"/>
              <a:ext cx="650764" cy="65076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38428" y="0"/>
              <a:ext cx="650764" cy="65076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3874139" y="2175693"/>
            <a:ext cx="3393389" cy="6558760"/>
            <a:chOff x="0" y="0"/>
            <a:chExt cx="893732" cy="17274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3732" cy="1727410"/>
            </a:xfrm>
            <a:custGeom>
              <a:avLst/>
              <a:gdLst/>
              <a:ahLst/>
              <a:cxnLst/>
              <a:rect l="l" t="t" r="r" b="b"/>
              <a:pathLst>
                <a:path w="893732" h="1727410">
                  <a:moveTo>
                    <a:pt x="27378" y="0"/>
                  </a:moveTo>
                  <a:lnTo>
                    <a:pt x="866354" y="0"/>
                  </a:lnTo>
                  <a:cubicBezTo>
                    <a:pt x="873616" y="0"/>
                    <a:pt x="880579" y="2884"/>
                    <a:pt x="885713" y="8019"/>
                  </a:cubicBezTo>
                  <a:cubicBezTo>
                    <a:pt x="890848" y="13153"/>
                    <a:pt x="893732" y="20117"/>
                    <a:pt x="893732" y="27378"/>
                  </a:cubicBezTo>
                  <a:lnTo>
                    <a:pt x="893732" y="1700032"/>
                  </a:lnTo>
                  <a:cubicBezTo>
                    <a:pt x="893732" y="1707293"/>
                    <a:pt x="890848" y="1714257"/>
                    <a:pt x="885713" y="1719391"/>
                  </a:cubicBezTo>
                  <a:cubicBezTo>
                    <a:pt x="880579" y="1724526"/>
                    <a:pt x="873616" y="1727410"/>
                    <a:pt x="866354" y="1727410"/>
                  </a:cubicBezTo>
                  <a:lnTo>
                    <a:pt x="27378" y="1727410"/>
                  </a:lnTo>
                  <a:cubicBezTo>
                    <a:pt x="20117" y="1727410"/>
                    <a:pt x="13153" y="1724526"/>
                    <a:pt x="8019" y="1719391"/>
                  </a:cubicBezTo>
                  <a:cubicBezTo>
                    <a:pt x="2884" y="1714257"/>
                    <a:pt x="0" y="1707293"/>
                    <a:pt x="0" y="1700032"/>
                  </a:cubicBezTo>
                  <a:lnTo>
                    <a:pt x="0" y="27378"/>
                  </a:lnTo>
                  <a:cubicBezTo>
                    <a:pt x="0" y="20117"/>
                    <a:pt x="2884" y="13153"/>
                    <a:pt x="8019" y="8019"/>
                  </a:cubicBezTo>
                  <a:cubicBezTo>
                    <a:pt x="13153" y="2884"/>
                    <a:pt x="20117" y="0"/>
                    <a:pt x="27378" y="0"/>
                  </a:cubicBezTo>
                  <a:close/>
                </a:path>
              </a:pathLst>
            </a:custGeom>
            <a:solidFill>
              <a:srgbClr val="9FB9D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213130" y="2175693"/>
            <a:ext cx="3582824" cy="6558760"/>
            <a:chOff x="0" y="0"/>
            <a:chExt cx="943624" cy="17274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3624" cy="1727410"/>
            </a:xfrm>
            <a:custGeom>
              <a:avLst/>
              <a:gdLst/>
              <a:ahLst/>
              <a:cxnLst/>
              <a:rect l="l" t="t" r="r" b="b"/>
              <a:pathLst>
                <a:path w="943624" h="1727410">
                  <a:moveTo>
                    <a:pt x="25930" y="0"/>
                  </a:moveTo>
                  <a:lnTo>
                    <a:pt x="917694" y="0"/>
                  </a:lnTo>
                  <a:cubicBezTo>
                    <a:pt x="932015" y="0"/>
                    <a:pt x="943624" y="11609"/>
                    <a:pt x="943624" y="25930"/>
                  </a:cubicBezTo>
                  <a:lnTo>
                    <a:pt x="943624" y="1701480"/>
                  </a:lnTo>
                  <a:cubicBezTo>
                    <a:pt x="943624" y="1708357"/>
                    <a:pt x="940892" y="1714952"/>
                    <a:pt x="936030" y="1719815"/>
                  </a:cubicBezTo>
                  <a:cubicBezTo>
                    <a:pt x="931167" y="1724678"/>
                    <a:pt x="924571" y="1727410"/>
                    <a:pt x="917694" y="1727410"/>
                  </a:cubicBezTo>
                  <a:lnTo>
                    <a:pt x="25930" y="1727410"/>
                  </a:lnTo>
                  <a:cubicBezTo>
                    <a:pt x="11609" y="1727410"/>
                    <a:pt x="0" y="1715801"/>
                    <a:pt x="0" y="1701480"/>
                  </a:cubicBezTo>
                  <a:lnTo>
                    <a:pt x="0" y="25930"/>
                  </a:lnTo>
                  <a:cubicBezTo>
                    <a:pt x="0" y="11609"/>
                    <a:pt x="11609" y="0"/>
                    <a:pt x="25930" y="0"/>
                  </a:cubicBezTo>
                  <a:close/>
                </a:path>
              </a:pathLst>
            </a:custGeom>
            <a:solidFill>
              <a:srgbClr val="9FB9D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4464775" y="2325772"/>
            <a:ext cx="3040550" cy="6197163"/>
          </a:xfrm>
          <a:custGeom>
            <a:avLst/>
            <a:gdLst/>
            <a:ahLst/>
            <a:cxnLst/>
            <a:rect l="l" t="t" r="r" b="b"/>
            <a:pathLst>
              <a:path w="3040550" h="6197163">
                <a:moveTo>
                  <a:pt x="0" y="0"/>
                </a:moveTo>
                <a:lnTo>
                  <a:pt x="3040550" y="0"/>
                </a:lnTo>
                <a:lnTo>
                  <a:pt x="3040550" y="6197163"/>
                </a:lnTo>
                <a:lnTo>
                  <a:pt x="0" y="6197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876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2" name="TextBox 42"/>
          <p:cNvSpPr txBox="1"/>
          <p:nvPr/>
        </p:nvSpPr>
        <p:spPr>
          <a:xfrm>
            <a:off x="4965940" y="1316122"/>
            <a:ext cx="11750635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1"/>
              </a:lnSpc>
            </a:pPr>
            <a:r>
              <a:rPr lang="en-US" sz="4893" dirty="0">
                <a:solidFill>
                  <a:srgbClr val="86406E"/>
                </a:solidFill>
                <a:latin typeface="Showcard Gothic" panose="04020904020102020604" pitchFamily="82" charset="0"/>
              </a:rPr>
              <a:t>TAMPILAN TUGAS DAN</a:t>
            </a:r>
          </a:p>
          <a:p>
            <a:pPr marL="0" lvl="0" indent="0" algn="ctr">
              <a:lnSpc>
                <a:spcPts val="5871"/>
              </a:lnSpc>
              <a:spcBef>
                <a:spcPct val="0"/>
              </a:spcBef>
            </a:pPr>
            <a:r>
              <a:rPr lang="en-US" sz="4893" dirty="0">
                <a:solidFill>
                  <a:srgbClr val="86406E"/>
                </a:solidFill>
                <a:latin typeface="Showcard Gothic" panose="04020904020102020604" pitchFamily="82" charset="0"/>
              </a:rPr>
              <a:t>PENGUMUMAN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44" name="Freeform 44"/>
          <p:cNvSpPr/>
          <p:nvPr/>
        </p:nvSpPr>
        <p:spPr>
          <a:xfrm>
            <a:off x="14294298" y="2294508"/>
            <a:ext cx="2580999" cy="6321131"/>
          </a:xfrm>
          <a:custGeom>
            <a:avLst/>
            <a:gdLst/>
            <a:ahLst/>
            <a:cxnLst/>
            <a:rect l="l" t="t" r="r" b="b"/>
            <a:pathLst>
              <a:path w="2580999" h="6321131">
                <a:moveTo>
                  <a:pt x="0" y="0"/>
                </a:moveTo>
                <a:lnTo>
                  <a:pt x="2580999" y="0"/>
                </a:lnTo>
                <a:lnTo>
                  <a:pt x="2580999" y="6321131"/>
                </a:lnTo>
                <a:lnTo>
                  <a:pt x="0" y="6321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8" b="-38606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5" name="Group 45"/>
          <p:cNvGrpSpPr/>
          <p:nvPr/>
        </p:nvGrpSpPr>
        <p:grpSpPr>
          <a:xfrm>
            <a:off x="13042564" y="8023343"/>
            <a:ext cx="1663151" cy="996836"/>
            <a:chOff x="0" y="-57150"/>
            <a:chExt cx="417893" cy="25047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17893" cy="136760"/>
            </a:xfrm>
            <a:custGeom>
              <a:avLst/>
              <a:gdLst/>
              <a:ahLst/>
              <a:cxnLst/>
              <a:rect l="l" t="t" r="r" b="b"/>
              <a:pathLst>
                <a:path w="417893" h="136760">
                  <a:moveTo>
                    <a:pt x="68380" y="0"/>
                  </a:moveTo>
                  <a:lnTo>
                    <a:pt x="349513" y="0"/>
                  </a:lnTo>
                  <a:cubicBezTo>
                    <a:pt x="387278" y="0"/>
                    <a:pt x="417893" y="30615"/>
                    <a:pt x="417893" y="68380"/>
                  </a:cubicBezTo>
                  <a:lnTo>
                    <a:pt x="417893" y="68380"/>
                  </a:lnTo>
                  <a:cubicBezTo>
                    <a:pt x="417893" y="86516"/>
                    <a:pt x="410688" y="103909"/>
                    <a:pt x="397865" y="116732"/>
                  </a:cubicBezTo>
                  <a:cubicBezTo>
                    <a:pt x="385041" y="129556"/>
                    <a:pt x="367648" y="136760"/>
                    <a:pt x="349513" y="136760"/>
                  </a:cubicBezTo>
                  <a:lnTo>
                    <a:pt x="68380" y="136760"/>
                  </a:lnTo>
                  <a:cubicBezTo>
                    <a:pt x="30615" y="136760"/>
                    <a:pt x="0" y="106146"/>
                    <a:pt x="0" y="68380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86406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417893" cy="25047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Roboto"/>
                </a:rPr>
                <a:t>After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157904" y="3504414"/>
            <a:ext cx="5526801" cy="4859720"/>
            <a:chOff x="0" y="0"/>
            <a:chExt cx="7369067" cy="6479627"/>
          </a:xfrm>
        </p:grpSpPr>
        <p:sp>
          <p:nvSpPr>
            <p:cNvPr id="49" name="Freeform 49"/>
            <p:cNvSpPr/>
            <p:nvPr/>
          </p:nvSpPr>
          <p:spPr>
            <a:xfrm rot="5400000">
              <a:off x="3319165" y="2429724"/>
              <a:ext cx="3736427" cy="4363378"/>
            </a:xfrm>
            <a:custGeom>
              <a:avLst/>
              <a:gdLst/>
              <a:ahLst/>
              <a:cxnLst/>
              <a:rect l="l" t="t" r="r" b="b"/>
              <a:pathLst>
                <a:path w="3736427" h="4363378">
                  <a:moveTo>
                    <a:pt x="0" y="0"/>
                  </a:moveTo>
                  <a:lnTo>
                    <a:pt x="3736427" y="0"/>
                  </a:lnTo>
                  <a:lnTo>
                    <a:pt x="3736427" y="4363379"/>
                  </a:lnTo>
                  <a:lnTo>
                    <a:pt x="0" y="436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4718304" cy="5486400"/>
            </a:xfrm>
            <a:custGeom>
              <a:avLst/>
              <a:gdLst/>
              <a:ahLst/>
              <a:cxnLst/>
              <a:rect l="l" t="t" r="r" b="b"/>
              <a:pathLst>
                <a:path w="4718304" h="5486400">
                  <a:moveTo>
                    <a:pt x="0" y="0"/>
                  </a:moveTo>
                  <a:lnTo>
                    <a:pt x="4718304" y="0"/>
                  </a:lnTo>
                  <a:lnTo>
                    <a:pt x="471830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52" name="TextBox 52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87371" y="4397824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62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64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5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63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02338" y="7751201"/>
            <a:ext cx="1899219" cy="1055535"/>
            <a:chOff x="6502338" y="7751201"/>
            <a:chExt cx="1899219" cy="1055535"/>
          </a:xfrm>
        </p:grpSpPr>
        <p:sp>
          <p:nvSpPr>
            <p:cNvPr id="68" name="Freeform 44"/>
            <p:cNvSpPr/>
            <p:nvPr/>
          </p:nvSpPr>
          <p:spPr>
            <a:xfrm>
              <a:off x="6502338" y="7978649"/>
              <a:ext cx="1663151" cy="544286"/>
            </a:xfrm>
            <a:custGeom>
              <a:avLst/>
              <a:gdLst/>
              <a:ahLst/>
              <a:cxnLst/>
              <a:rect l="l" t="t" r="r" b="b"/>
              <a:pathLst>
                <a:path w="417893" h="136760">
                  <a:moveTo>
                    <a:pt x="68380" y="0"/>
                  </a:moveTo>
                  <a:lnTo>
                    <a:pt x="349513" y="0"/>
                  </a:lnTo>
                  <a:cubicBezTo>
                    <a:pt x="387278" y="0"/>
                    <a:pt x="417893" y="30615"/>
                    <a:pt x="417893" y="68380"/>
                  </a:cubicBezTo>
                  <a:lnTo>
                    <a:pt x="417893" y="68380"/>
                  </a:lnTo>
                  <a:cubicBezTo>
                    <a:pt x="417893" y="86516"/>
                    <a:pt x="410688" y="103909"/>
                    <a:pt x="397865" y="116732"/>
                  </a:cubicBezTo>
                  <a:cubicBezTo>
                    <a:pt x="385041" y="129556"/>
                    <a:pt x="367648" y="136760"/>
                    <a:pt x="349513" y="136760"/>
                  </a:cubicBezTo>
                  <a:lnTo>
                    <a:pt x="68380" y="136760"/>
                  </a:lnTo>
                  <a:cubicBezTo>
                    <a:pt x="30615" y="136760"/>
                    <a:pt x="0" y="106146"/>
                    <a:pt x="0" y="68380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86406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9" name="TextBox 45"/>
            <p:cNvSpPr txBox="1"/>
            <p:nvPr/>
          </p:nvSpPr>
          <p:spPr>
            <a:xfrm>
              <a:off x="6502339" y="7751201"/>
              <a:ext cx="1899218" cy="105553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Roboto"/>
                </a:rPr>
                <a:t>    Before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314018"/>
            <a:ext cx="9371098" cy="76394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253883" y="4407410"/>
            <a:ext cx="4447320" cy="964690"/>
            <a:chOff x="0" y="0"/>
            <a:chExt cx="1171311" cy="2540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1311" cy="254075"/>
            </a:xfrm>
            <a:custGeom>
              <a:avLst/>
              <a:gdLst/>
              <a:ahLst/>
              <a:cxnLst/>
              <a:rect l="l" t="t" r="r" b="b"/>
              <a:pathLst>
                <a:path w="1171311" h="254075">
                  <a:moveTo>
                    <a:pt x="113152" y="0"/>
                  </a:moveTo>
                  <a:lnTo>
                    <a:pt x="1058158" y="0"/>
                  </a:lnTo>
                  <a:cubicBezTo>
                    <a:pt x="1088168" y="0"/>
                    <a:pt x="1116949" y="11921"/>
                    <a:pt x="1138169" y="33142"/>
                  </a:cubicBezTo>
                  <a:cubicBezTo>
                    <a:pt x="1159389" y="54362"/>
                    <a:pt x="1171311" y="83142"/>
                    <a:pt x="1171311" y="113152"/>
                  </a:cubicBezTo>
                  <a:lnTo>
                    <a:pt x="1171311" y="140922"/>
                  </a:lnTo>
                  <a:cubicBezTo>
                    <a:pt x="1171311" y="170932"/>
                    <a:pt x="1159389" y="199713"/>
                    <a:pt x="1138169" y="220933"/>
                  </a:cubicBezTo>
                  <a:cubicBezTo>
                    <a:pt x="1116949" y="242153"/>
                    <a:pt x="1088168" y="254075"/>
                    <a:pt x="1058158" y="254075"/>
                  </a:cubicBezTo>
                  <a:lnTo>
                    <a:pt x="113152" y="254075"/>
                  </a:lnTo>
                  <a:cubicBezTo>
                    <a:pt x="83142" y="254075"/>
                    <a:pt x="54362" y="242153"/>
                    <a:pt x="33142" y="220933"/>
                  </a:cubicBezTo>
                  <a:cubicBezTo>
                    <a:pt x="11921" y="199713"/>
                    <a:pt x="0" y="170932"/>
                    <a:pt x="0" y="140922"/>
                  </a:cubicBezTo>
                  <a:lnTo>
                    <a:pt x="0" y="113152"/>
                  </a:lnTo>
                  <a:cubicBezTo>
                    <a:pt x="0" y="83142"/>
                    <a:pt x="11921" y="54362"/>
                    <a:pt x="33142" y="33142"/>
                  </a:cubicBezTo>
                  <a:cubicBezTo>
                    <a:pt x="54362" y="11921"/>
                    <a:pt x="83142" y="0"/>
                    <a:pt x="1131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85705" y="9599279"/>
            <a:ext cx="2786298" cy="488073"/>
            <a:chOff x="0" y="0"/>
            <a:chExt cx="700101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070077" y="2019300"/>
            <a:ext cx="682652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1"/>
              </a:lnSpc>
              <a:spcBef>
                <a:spcPct val="0"/>
              </a:spcBef>
            </a:pPr>
            <a:r>
              <a:rPr lang="en-US" sz="6593" dirty="0">
                <a:solidFill>
                  <a:srgbClr val="86406E"/>
                </a:solidFill>
                <a:latin typeface="Showcard Gothic" panose="04020904020102020604" pitchFamily="82" charset="0"/>
              </a:rPr>
              <a:t>FLOWCHART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5337" y="2068597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5337" y="3008388"/>
            <a:ext cx="2727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022" y="4651630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9411" y="5352678"/>
            <a:ext cx="280380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Analisis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endParaRPr lang="en-US" sz="2000" dirty="0">
              <a:solidFill>
                <a:srgbClr val="86406E"/>
              </a:solidFill>
              <a:latin typeface="Roboto"/>
            </a:endParaRP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Optimalisasi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Penambahan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Fitur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Prototype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>
                <a:solidFill>
                  <a:srgbClr val="86406E"/>
                </a:solidFill>
                <a:latin typeface="Roboto"/>
              </a:rPr>
              <a:t>Flowchart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2420" y="8231766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 dirty="0">
                <a:solidFill>
                  <a:srgbClr val="86406E"/>
                </a:solidFill>
                <a:latin typeface="Roboto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2809" y="3730567"/>
            <a:ext cx="2803809" cy="4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86406E"/>
                </a:solidFill>
                <a:latin typeface="Roboto"/>
              </a:rPr>
              <a:t>Latar Belakang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4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4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4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8" name="Freeform 32"/>
          <p:cNvSpPr/>
          <p:nvPr/>
        </p:nvSpPr>
        <p:spPr>
          <a:xfrm>
            <a:off x="4453508" y="4457700"/>
            <a:ext cx="4381490" cy="3903509"/>
          </a:xfrm>
          <a:custGeom>
            <a:avLst/>
            <a:gdLst/>
            <a:ahLst/>
            <a:cxnLst/>
            <a:rect l="l" t="t" r="r" b="b"/>
            <a:pathLst>
              <a:path w="4381490" h="3903509">
                <a:moveTo>
                  <a:pt x="4381490" y="0"/>
                </a:moveTo>
                <a:lnTo>
                  <a:pt x="0" y="0"/>
                </a:lnTo>
                <a:lnTo>
                  <a:pt x="0" y="3903509"/>
                </a:lnTo>
                <a:lnTo>
                  <a:pt x="4381490" y="3903509"/>
                </a:lnTo>
                <a:lnTo>
                  <a:pt x="438149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4478577" y="3799839"/>
            <a:ext cx="12374031" cy="3782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Optimalisasi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tampilan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mobile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dan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penambahan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fitur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sistem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notifikasi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pada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website SPADA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dibuat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berasal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dari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keluhan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beberapa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mahasiswa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baru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dengan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tujuan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untuk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mempermudah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mahasiswa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untuk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menggunakan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fitur-fitur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yang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ada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 di website </a:t>
            </a:r>
            <a:r>
              <a:rPr lang="en-US" sz="3967" dirty="0" err="1">
                <a:solidFill>
                  <a:srgbClr val="405A86"/>
                </a:solidFill>
                <a:latin typeface="Roboto"/>
              </a:rPr>
              <a:t>Spada</a:t>
            </a:r>
            <a:r>
              <a:rPr lang="en-US" sz="3967" dirty="0">
                <a:solidFill>
                  <a:srgbClr val="405A86"/>
                </a:solidFill>
                <a:latin typeface="Roboto"/>
              </a:rPr>
              <a:t>.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53883" y="7983206"/>
            <a:ext cx="4447320" cy="964690"/>
            <a:chOff x="0" y="0"/>
            <a:chExt cx="1171311" cy="2540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1311" cy="254075"/>
            </a:xfrm>
            <a:custGeom>
              <a:avLst/>
              <a:gdLst/>
              <a:ahLst/>
              <a:cxnLst/>
              <a:rect l="l" t="t" r="r" b="b"/>
              <a:pathLst>
                <a:path w="1171311" h="254075">
                  <a:moveTo>
                    <a:pt x="113152" y="0"/>
                  </a:moveTo>
                  <a:lnTo>
                    <a:pt x="1058158" y="0"/>
                  </a:lnTo>
                  <a:cubicBezTo>
                    <a:pt x="1088168" y="0"/>
                    <a:pt x="1116949" y="11921"/>
                    <a:pt x="1138169" y="33142"/>
                  </a:cubicBezTo>
                  <a:cubicBezTo>
                    <a:pt x="1159389" y="54362"/>
                    <a:pt x="1171311" y="83142"/>
                    <a:pt x="1171311" y="113152"/>
                  </a:cubicBezTo>
                  <a:lnTo>
                    <a:pt x="1171311" y="140922"/>
                  </a:lnTo>
                  <a:cubicBezTo>
                    <a:pt x="1171311" y="170932"/>
                    <a:pt x="1159389" y="199713"/>
                    <a:pt x="1138169" y="220933"/>
                  </a:cubicBezTo>
                  <a:cubicBezTo>
                    <a:pt x="1116949" y="242153"/>
                    <a:pt x="1088168" y="254075"/>
                    <a:pt x="1058158" y="254075"/>
                  </a:cubicBezTo>
                  <a:lnTo>
                    <a:pt x="113152" y="254075"/>
                  </a:lnTo>
                  <a:cubicBezTo>
                    <a:pt x="83142" y="254075"/>
                    <a:pt x="54362" y="242153"/>
                    <a:pt x="33142" y="220933"/>
                  </a:cubicBezTo>
                  <a:cubicBezTo>
                    <a:pt x="11921" y="199713"/>
                    <a:pt x="0" y="170932"/>
                    <a:pt x="0" y="140922"/>
                  </a:cubicBezTo>
                  <a:lnTo>
                    <a:pt x="0" y="113152"/>
                  </a:lnTo>
                  <a:cubicBezTo>
                    <a:pt x="0" y="83142"/>
                    <a:pt x="11921" y="54362"/>
                    <a:pt x="33142" y="33142"/>
                  </a:cubicBezTo>
                  <a:cubicBezTo>
                    <a:pt x="54362" y="11921"/>
                    <a:pt x="83142" y="0"/>
                    <a:pt x="11315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85705" y="9599279"/>
            <a:ext cx="2786298" cy="488073"/>
            <a:chOff x="0" y="0"/>
            <a:chExt cx="700101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52331" y="2009124"/>
            <a:ext cx="682652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1"/>
              </a:lnSpc>
              <a:spcBef>
                <a:spcPct val="0"/>
              </a:spcBef>
            </a:pPr>
            <a:r>
              <a:rPr lang="en-US" sz="6593" dirty="0">
                <a:solidFill>
                  <a:srgbClr val="86406E"/>
                </a:solidFill>
                <a:latin typeface="Showcard Gothic" panose="04020904020102020604" pitchFamily="82" charset="0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5337" y="2068597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Introduction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5337" y="3008388"/>
            <a:ext cx="2727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29022" y="4651630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9411" y="5352678"/>
            <a:ext cx="280380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Analisis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endParaRPr lang="en-US" sz="2000" dirty="0">
              <a:solidFill>
                <a:srgbClr val="86406E"/>
              </a:solidFill>
              <a:latin typeface="Roboto"/>
            </a:endParaRP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Optimalisasi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Penambahan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Fitur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Prototype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>
                <a:solidFill>
                  <a:srgbClr val="86406E"/>
                </a:solidFill>
                <a:latin typeface="Roboto"/>
              </a:rPr>
              <a:t>Flowchart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2420" y="8231766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Conclusion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2809" y="3730567"/>
            <a:ext cx="2803809" cy="4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86406E"/>
                </a:solidFill>
                <a:latin typeface="Roboto"/>
              </a:rPr>
              <a:t>Latar Belakang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4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4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4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64192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824" y="463732"/>
            <a:ext cx="17464352" cy="8484163"/>
            <a:chOff x="0" y="0"/>
            <a:chExt cx="4599665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9665" cy="2234512"/>
            </a:xfrm>
            <a:custGeom>
              <a:avLst/>
              <a:gdLst/>
              <a:ahLst/>
              <a:cxnLst/>
              <a:rect l="l" t="t" r="r" b="b"/>
              <a:pathLst>
                <a:path w="4599665" h="2234512">
                  <a:moveTo>
                    <a:pt x="35464" y="0"/>
                  </a:moveTo>
                  <a:lnTo>
                    <a:pt x="4564201" y="0"/>
                  </a:lnTo>
                  <a:cubicBezTo>
                    <a:pt x="4583787" y="0"/>
                    <a:pt x="4599665" y="15878"/>
                    <a:pt x="4599665" y="35464"/>
                  </a:cubicBezTo>
                  <a:lnTo>
                    <a:pt x="4599665" y="2199048"/>
                  </a:lnTo>
                  <a:cubicBezTo>
                    <a:pt x="4599665" y="2218634"/>
                    <a:pt x="4583787" y="2234512"/>
                    <a:pt x="4564201" y="2234512"/>
                  </a:cubicBezTo>
                  <a:lnTo>
                    <a:pt x="35464" y="2234512"/>
                  </a:lnTo>
                  <a:cubicBezTo>
                    <a:pt x="15878" y="2234512"/>
                    <a:pt x="0" y="2218634"/>
                    <a:pt x="0" y="2199048"/>
                  </a:cubicBezTo>
                  <a:lnTo>
                    <a:pt x="0" y="35464"/>
                  </a:lnTo>
                  <a:cubicBezTo>
                    <a:pt x="0" y="15878"/>
                    <a:pt x="15878" y="0"/>
                    <a:pt x="354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4473002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42604" y="745127"/>
            <a:ext cx="10802791" cy="488073"/>
            <a:chOff x="0" y="0"/>
            <a:chExt cx="2714370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472" y="745127"/>
            <a:ext cx="488073" cy="4880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17383" y="745127"/>
            <a:ext cx="488073" cy="4880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794294" y="745127"/>
            <a:ext cx="488073" cy="488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212146" y="745127"/>
            <a:ext cx="488073" cy="48807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789056" y="745127"/>
            <a:ext cx="488073" cy="48807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365967" y="745127"/>
            <a:ext cx="488073" cy="48807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86840"/>
            <a:ext cx="7772400" cy="7338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824" y="463732"/>
            <a:ext cx="17464352" cy="8484163"/>
            <a:chOff x="0" y="0"/>
            <a:chExt cx="4599665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9665" cy="2234512"/>
            </a:xfrm>
            <a:custGeom>
              <a:avLst/>
              <a:gdLst/>
              <a:ahLst/>
              <a:cxnLst/>
              <a:rect l="l" t="t" r="r" b="b"/>
              <a:pathLst>
                <a:path w="4599665" h="2234512">
                  <a:moveTo>
                    <a:pt x="35464" y="0"/>
                  </a:moveTo>
                  <a:lnTo>
                    <a:pt x="4564201" y="0"/>
                  </a:lnTo>
                  <a:cubicBezTo>
                    <a:pt x="4583787" y="0"/>
                    <a:pt x="4599665" y="15878"/>
                    <a:pt x="4599665" y="35464"/>
                  </a:cubicBezTo>
                  <a:lnTo>
                    <a:pt x="4599665" y="2199048"/>
                  </a:lnTo>
                  <a:cubicBezTo>
                    <a:pt x="4599665" y="2218634"/>
                    <a:pt x="4583787" y="2234512"/>
                    <a:pt x="4564201" y="2234512"/>
                  </a:cubicBezTo>
                  <a:lnTo>
                    <a:pt x="35464" y="2234512"/>
                  </a:lnTo>
                  <a:cubicBezTo>
                    <a:pt x="15878" y="2234512"/>
                    <a:pt x="0" y="2218634"/>
                    <a:pt x="0" y="2199048"/>
                  </a:cubicBezTo>
                  <a:lnTo>
                    <a:pt x="0" y="35464"/>
                  </a:lnTo>
                  <a:cubicBezTo>
                    <a:pt x="0" y="15878"/>
                    <a:pt x="15878" y="0"/>
                    <a:pt x="354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4473002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42604" y="745127"/>
            <a:ext cx="10802791" cy="488073"/>
            <a:chOff x="0" y="0"/>
            <a:chExt cx="2714370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472" y="745127"/>
            <a:ext cx="488073" cy="4880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17383" y="745127"/>
            <a:ext cx="488073" cy="4880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794294" y="745127"/>
            <a:ext cx="488073" cy="488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212146" y="745127"/>
            <a:ext cx="488073" cy="48807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789056" y="745127"/>
            <a:ext cx="488073" cy="48807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365967" y="745127"/>
            <a:ext cx="488073" cy="48807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592" y="1414026"/>
            <a:ext cx="13039870" cy="73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14219683" y="5353318"/>
            <a:ext cx="2862591" cy="3594578"/>
          </a:xfrm>
          <a:custGeom>
            <a:avLst/>
            <a:gdLst/>
            <a:ahLst/>
            <a:cxnLst/>
            <a:rect l="l" t="t" r="r" b="b"/>
            <a:pathLst>
              <a:path w="2862591" h="3594578">
                <a:moveTo>
                  <a:pt x="2862591" y="0"/>
                </a:moveTo>
                <a:lnTo>
                  <a:pt x="0" y="0"/>
                </a:lnTo>
                <a:lnTo>
                  <a:pt x="0" y="3594577"/>
                </a:lnTo>
                <a:lnTo>
                  <a:pt x="2862591" y="3594577"/>
                </a:lnTo>
                <a:lnTo>
                  <a:pt x="286259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TextBox 24"/>
          <p:cNvSpPr txBox="1"/>
          <p:nvPr/>
        </p:nvSpPr>
        <p:spPr>
          <a:xfrm>
            <a:off x="3846465" y="3191072"/>
            <a:ext cx="8398655" cy="5957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ANGGOTA : 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1. FADLY DIFAK AL FATAH (KETUA)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2. ALIFVINA AZ ZAHRA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3. DANISH NAUFAL MUSTHOFA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4. EMEJLEANO RUSMIN NGGEPO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5. GRACE GONGGOM SYALOMITA TAMPUBOLON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6. NAUFAL PANCAR NUGRAHA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7. RAJA REVANERY RAMADHAN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8. RAMDHAN WIJAYA</a:t>
            </a:r>
          </a:p>
          <a:p>
            <a:pPr>
              <a:lnSpc>
                <a:spcPts val="4308"/>
              </a:lnSpc>
            </a:pPr>
            <a:r>
              <a:rPr lang="en-US" sz="2872">
                <a:solidFill>
                  <a:srgbClr val="405A86"/>
                </a:solidFill>
                <a:latin typeface="Roboto"/>
              </a:rPr>
              <a:t>9. SABIQUL HIMAM</a:t>
            </a:r>
          </a:p>
          <a:p>
            <a:pPr>
              <a:lnSpc>
                <a:spcPts val="4308"/>
              </a:lnSpc>
            </a:pPr>
            <a:endParaRPr lang="en-US" sz="2872">
              <a:solidFill>
                <a:srgbClr val="405A86"/>
              </a:solidFill>
              <a:latin typeface="Roboto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366952" y="1391715"/>
            <a:ext cx="10816694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70"/>
              </a:lnSpc>
              <a:spcBef>
                <a:spcPct val="0"/>
              </a:spcBef>
            </a:pPr>
            <a:r>
              <a:rPr lang="en-US" sz="8058" dirty="0">
                <a:solidFill>
                  <a:srgbClr val="86406E"/>
                </a:solidFill>
                <a:latin typeface="Showcard Gothic" panose="04020904020102020604" pitchFamily="82" charset="0"/>
              </a:rPr>
              <a:t>KELOMPOK 1 “JAVA”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24429" y="4076800"/>
            <a:ext cx="3253098" cy="76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072">
                <a:solidFill>
                  <a:srgbClr val="405A86"/>
                </a:solidFill>
                <a:latin typeface="Roboto"/>
              </a:rPr>
              <a:t>ASISTEN MENTOR : </a:t>
            </a:r>
          </a:p>
          <a:p>
            <a:pPr algn="ctr">
              <a:lnSpc>
                <a:spcPts val="3108"/>
              </a:lnSpc>
            </a:pPr>
            <a:r>
              <a:rPr lang="en-US" sz="2072">
                <a:solidFill>
                  <a:srgbClr val="405A86"/>
                </a:solidFill>
                <a:latin typeface="Roboto"/>
              </a:rPr>
              <a:t>DALILAH NUR KHAILA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51651" y="2971997"/>
            <a:ext cx="8398655" cy="76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072">
                <a:solidFill>
                  <a:srgbClr val="405A86"/>
                </a:solidFill>
                <a:latin typeface="Roboto"/>
              </a:rPr>
              <a:t>MENTOR KELOMPOK : </a:t>
            </a:r>
          </a:p>
          <a:p>
            <a:pPr algn="ctr">
              <a:lnSpc>
                <a:spcPts val="3108"/>
              </a:lnSpc>
            </a:pPr>
            <a:r>
              <a:rPr lang="en-US" sz="2072">
                <a:solidFill>
                  <a:srgbClr val="405A86"/>
                </a:solidFill>
                <a:latin typeface="Roboto"/>
              </a:rPr>
              <a:t>TUBAGUS THORIQ AKBAR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06258" y="1843427"/>
            <a:ext cx="3592582" cy="964690"/>
            <a:chOff x="0" y="0"/>
            <a:chExt cx="946195" cy="2540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46195" cy="254075"/>
            </a:xfrm>
            <a:custGeom>
              <a:avLst/>
              <a:gdLst/>
              <a:ahLst/>
              <a:cxnLst/>
              <a:rect l="l" t="t" r="r" b="b"/>
              <a:pathLst>
                <a:path w="946195" h="254075">
                  <a:moveTo>
                    <a:pt x="127037" y="0"/>
                  </a:moveTo>
                  <a:lnTo>
                    <a:pt x="819157" y="0"/>
                  </a:lnTo>
                  <a:cubicBezTo>
                    <a:pt x="889318" y="0"/>
                    <a:pt x="946195" y="56877"/>
                    <a:pt x="946195" y="127037"/>
                  </a:cubicBezTo>
                  <a:lnTo>
                    <a:pt x="946195" y="127037"/>
                  </a:lnTo>
                  <a:cubicBezTo>
                    <a:pt x="946195" y="197198"/>
                    <a:pt x="889318" y="254075"/>
                    <a:pt x="819157" y="254075"/>
                  </a:cubicBezTo>
                  <a:lnTo>
                    <a:pt x="127037" y="254075"/>
                  </a:lnTo>
                  <a:cubicBezTo>
                    <a:pt x="56877" y="254075"/>
                    <a:pt x="0" y="197198"/>
                    <a:pt x="0" y="127037"/>
                  </a:cubicBezTo>
                  <a:lnTo>
                    <a:pt x="0" y="127037"/>
                  </a:lnTo>
                  <a:cubicBezTo>
                    <a:pt x="0" y="56877"/>
                    <a:pt x="56877" y="0"/>
                    <a:pt x="12703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35337" y="2068597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Introduction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5337" y="3008388"/>
            <a:ext cx="2727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29022" y="4651630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69411" y="5299330"/>
            <a:ext cx="280380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Analisis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endParaRPr lang="en-US" sz="2000" dirty="0">
              <a:solidFill>
                <a:srgbClr val="86406E"/>
              </a:solidFill>
              <a:latin typeface="Roboto"/>
            </a:endParaRP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Optimalisasi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Penambahan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Fitur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Prototype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>
                <a:solidFill>
                  <a:srgbClr val="86406E"/>
                </a:solidFill>
                <a:latin typeface="Roboto"/>
              </a:rPr>
              <a:t>Flowchart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52420" y="8273668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Conclusion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92809" y="3730567"/>
            <a:ext cx="2803809" cy="4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86406E"/>
                </a:solidFill>
                <a:latin typeface="Roboto"/>
              </a:rPr>
              <a:t>Latar Belakang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4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4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4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55568" y="9599279"/>
            <a:ext cx="2786298" cy="488073"/>
            <a:chOff x="0" y="0"/>
            <a:chExt cx="700101" cy="1226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7757511" y="1523332"/>
            <a:ext cx="7240337" cy="724033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0"/>
                  </a:lnTo>
                  <a:lnTo>
                    <a:pt x="6319520" y="0"/>
                  </a:lnTo>
                  <a:lnTo>
                    <a:pt x="6319520" y="6319520"/>
                  </a:lnTo>
                  <a:close/>
                </a:path>
              </a:pathLst>
            </a:custGeom>
            <a:blipFill>
              <a:blip r:embed="rId6"/>
              <a:stretch>
                <a:fillRect l="-27821" r="-27821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240" y="15240"/>
              <a:ext cx="6319520" cy="6319520"/>
            </a:xfrm>
            <a:custGeom>
              <a:avLst/>
              <a:gdLst/>
              <a:ahLst/>
              <a:cxnLst/>
              <a:rect l="l" t="t" r="r" b="b"/>
              <a:pathLst>
                <a:path w="6319520" h="6319520">
                  <a:moveTo>
                    <a:pt x="6319520" y="6319520"/>
                  </a:moveTo>
                  <a:lnTo>
                    <a:pt x="0" y="6319520"/>
                  </a:lnTo>
                  <a:lnTo>
                    <a:pt x="0" y="5365750"/>
                  </a:lnTo>
                  <a:lnTo>
                    <a:pt x="6319520" y="5365750"/>
                  </a:lnTo>
                  <a:lnTo>
                    <a:pt x="6319520" y="6319520"/>
                  </a:lnTo>
                  <a:close/>
                  <a:moveTo>
                    <a:pt x="6319520" y="0"/>
                  </a:moveTo>
                  <a:lnTo>
                    <a:pt x="0" y="0"/>
                  </a:lnTo>
                  <a:lnTo>
                    <a:pt x="0" y="635000"/>
                  </a:lnTo>
                  <a:lnTo>
                    <a:pt x="6319520" y="635000"/>
                  </a:lnTo>
                  <a:lnTo>
                    <a:pt x="6319520" y="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917190" y="5591810"/>
              <a:ext cx="530860" cy="532130"/>
            </a:xfrm>
            <a:custGeom>
              <a:avLst/>
              <a:gdLst/>
              <a:ahLst/>
              <a:cxnLst/>
              <a:rect l="l" t="t" r="r" b="b"/>
              <a:pathLst>
                <a:path w="530860" h="532130">
                  <a:moveTo>
                    <a:pt x="530860" y="266700"/>
                  </a:moveTo>
                  <a:cubicBezTo>
                    <a:pt x="530860" y="414020"/>
                    <a:pt x="411480" y="532130"/>
                    <a:pt x="265430" y="532130"/>
                  </a:cubicBezTo>
                  <a:cubicBezTo>
                    <a:pt x="118110" y="532130"/>
                    <a:pt x="0" y="412750"/>
                    <a:pt x="0" y="266700"/>
                  </a:cubicBezTo>
                  <a:cubicBezTo>
                    <a:pt x="0" y="119380"/>
                    <a:pt x="119380" y="1270"/>
                    <a:pt x="265430" y="1270"/>
                  </a:cubicBezTo>
                  <a:cubicBezTo>
                    <a:pt x="412750" y="0"/>
                    <a:pt x="530860" y="119380"/>
                    <a:pt x="530860" y="2667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387090" y="5858510"/>
                  </a:moveTo>
                  <a:lnTo>
                    <a:pt x="3079750" y="6036310"/>
                  </a:lnTo>
                  <a:lnTo>
                    <a:pt x="3079750" y="5681980"/>
                  </a:lnTo>
                  <a:lnTo>
                    <a:pt x="3387090" y="5858510"/>
                  </a:lnTo>
                  <a:close/>
                  <a:moveTo>
                    <a:pt x="3920490" y="5970270"/>
                  </a:moveTo>
                  <a:lnTo>
                    <a:pt x="3971290" y="5970270"/>
                  </a:lnTo>
                  <a:lnTo>
                    <a:pt x="3971290" y="5746750"/>
                  </a:lnTo>
                  <a:lnTo>
                    <a:pt x="3920490" y="5746750"/>
                  </a:lnTo>
                  <a:lnTo>
                    <a:pt x="3920490" y="5829300"/>
                  </a:lnTo>
                  <a:lnTo>
                    <a:pt x="3778250" y="5746750"/>
                  </a:lnTo>
                  <a:lnTo>
                    <a:pt x="3778250" y="5970270"/>
                  </a:lnTo>
                  <a:lnTo>
                    <a:pt x="3920490" y="5887720"/>
                  </a:lnTo>
                  <a:lnTo>
                    <a:pt x="3920490" y="5970270"/>
                  </a:lnTo>
                  <a:close/>
                  <a:moveTo>
                    <a:pt x="2429510" y="5887720"/>
                  </a:moveTo>
                  <a:lnTo>
                    <a:pt x="2571750" y="5970270"/>
                  </a:lnTo>
                  <a:lnTo>
                    <a:pt x="2571750" y="5746750"/>
                  </a:lnTo>
                  <a:lnTo>
                    <a:pt x="2429510" y="5829300"/>
                  </a:lnTo>
                  <a:lnTo>
                    <a:pt x="2429510" y="5746750"/>
                  </a:lnTo>
                  <a:lnTo>
                    <a:pt x="2378710" y="5746750"/>
                  </a:lnTo>
                  <a:lnTo>
                    <a:pt x="2378710" y="5970270"/>
                  </a:lnTo>
                  <a:lnTo>
                    <a:pt x="2429510" y="5970270"/>
                  </a:lnTo>
                  <a:lnTo>
                    <a:pt x="2429510" y="5887720"/>
                  </a:lnTo>
                  <a:close/>
                  <a:moveTo>
                    <a:pt x="6350000" y="15240"/>
                  </a:moveTo>
                  <a:lnTo>
                    <a:pt x="6350000" y="650240"/>
                  </a:lnTo>
                  <a:lnTo>
                    <a:pt x="6350000" y="5380990"/>
                  </a:lnTo>
                  <a:lnTo>
                    <a:pt x="6350000" y="6334760"/>
                  </a:lnTo>
                  <a:cubicBezTo>
                    <a:pt x="6350000" y="6343650"/>
                    <a:pt x="6343650" y="6350000"/>
                    <a:pt x="6334760" y="6350000"/>
                  </a:cubicBezTo>
                  <a:lnTo>
                    <a:pt x="15240" y="6350000"/>
                  </a:lnTo>
                  <a:cubicBezTo>
                    <a:pt x="6350" y="6350000"/>
                    <a:pt x="0" y="6343650"/>
                    <a:pt x="0" y="6334760"/>
                  </a:cubicBezTo>
                  <a:lnTo>
                    <a:pt x="0" y="5380990"/>
                  </a:lnTo>
                  <a:lnTo>
                    <a:pt x="0" y="650240"/>
                  </a:lnTo>
                  <a:lnTo>
                    <a:pt x="0" y="15240"/>
                  </a:lnTo>
                  <a:cubicBezTo>
                    <a:pt x="0" y="6350"/>
                    <a:pt x="6350" y="0"/>
                    <a:pt x="15240" y="0"/>
                  </a:cubicBezTo>
                  <a:lnTo>
                    <a:pt x="6334760" y="0"/>
                  </a:lnTo>
                  <a:cubicBezTo>
                    <a:pt x="6343650" y="0"/>
                    <a:pt x="6350000" y="6350"/>
                    <a:pt x="6350000" y="15240"/>
                  </a:cubicBezTo>
                  <a:close/>
                  <a:moveTo>
                    <a:pt x="6319520" y="5396230"/>
                  </a:moveTo>
                  <a:lnTo>
                    <a:pt x="30480" y="5396230"/>
                  </a:lnTo>
                  <a:lnTo>
                    <a:pt x="30480" y="6319520"/>
                  </a:lnTo>
                  <a:lnTo>
                    <a:pt x="6320790" y="6319520"/>
                  </a:lnTo>
                  <a:lnTo>
                    <a:pt x="6320790" y="5396230"/>
                  </a:lnTo>
                  <a:close/>
                  <a:moveTo>
                    <a:pt x="6319520" y="665480"/>
                  </a:moveTo>
                  <a:lnTo>
                    <a:pt x="30480" y="665480"/>
                  </a:lnTo>
                  <a:lnTo>
                    <a:pt x="30480" y="5365750"/>
                  </a:lnTo>
                  <a:lnTo>
                    <a:pt x="6320790" y="5365750"/>
                  </a:lnTo>
                  <a:lnTo>
                    <a:pt x="6320790" y="665480"/>
                  </a:lnTo>
                  <a:close/>
                  <a:moveTo>
                    <a:pt x="6319520" y="30480"/>
                  </a:moveTo>
                  <a:lnTo>
                    <a:pt x="30480" y="30480"/>
                  </a:lnTo>
                  <a:lnTo>
                    <a:pt x="30480" y="635000"/>
                  </a:lnTo>
                  <a:lnTo>
                    <a:pt x="6320790" y="635000"/>
                  </a:lnTo>
                  <a:lnTo>
                    <a:pt x="6320790" y="30480"/>
                  </a:lnTo>
                  <a:close/>
                  <a:moveTo>
                    <a:pt x="5410200" y="480060"/>
                  </a:moveTo>
                  <a:lnTo>
                    <a:pt x="5651500" y="480060"/>
                  </a:lnTo>
                  <a:cubicBezTo>
                    <a:pt x="5660390" y="480060"/>
                    <a:pt x="5666740" y="473710"/>
                    <a:pt x="5666740" y="464820"/>
                  </a:cubicBezTo>
                  <a:cubicBezTo>
                    <a:pt x="5666740" y="455930"/>
                    <a:pt x="5660390" y="449580"/>
                    <a:pt x="5651500" y="449580"/>
                  </a:cubicBezTo>
                  <a:lnTo>
                    <a:pt x="5410200" y="449580"/>
                  </a:lnTo>
                  <a:cubicBezTo>
                    <a:pt x="5401310" y="449580"/>
                    <a:pt x="5394960" y="455930"/>
                    <a:pt x="5394960" y="464820"/>
                  </a:cubicBezTo>
                  <a:cubicBezTo>
                    <a:pt x="5394960" y="473710"/>
                    <a:pt x="5401310" y="480060"/>
                    <a:pt x="5410200" y="480060"/>
                  </a:cubicBezTo>
                  <a:close/>
                  <a:moveTo>
                    <a:pt x="5853430" y="476250"/>
                  </a:moveTo>
                  <a:cubicBezTo>
                    <a:pt x="5855970" y="478790"/>
                    <a:pt x="5859780" y="480060"/>
                    <a:pt x="5863590" y="480060"/>
                  </a:cubicBezTo>
                  <a:cubicBezTo>
                    <a:pt x="5867400" y="480060"/>
                    <a:pt x="5871210" y="478790"/>
                    <a:pt x="5873750" y="476250"/>
                  </a:cubicBezTo>
                  <a:lnTo>
                    <a:pt x="5995670" y="354330"/>
                  </a:lnTo>
                  <a:lnTo>
                    <a:pt x="6117590" y="476250"/>
                  </a:lnTo>
                  <a:cubicBezTo>
                    <a:pt x="6120130" y="478790"/>
                    <a:pt x="6123940" y="480060"/>
                    <a:pt x="6127750" y="480060"/>
                  </a:cubicBezTo>
                  <a:cubicBezTo>
                    <a:pt x="6131559" y="480060"/>
                    <a:pt x="6135370" y="478790"/>
                    <a:pt x="6137909" y="476250"/>
                  </a:cubicBezTo>
                  <a:cubicBezTo>
                    <a:pt x="6144259" y="469900"/>
                    <a:pt x="6144259" y="461010"/>
                    <a:pt x="6137909" y="454660"/>
                  </a:cubicBezTo>
                  <a:lnTo>
                    <a:pt x="6015989" y="332740"/>
                  </a:lnTo>
                  <a:lnTo>
                    <a:pt x="6137909" y="210820"/>
                  </a:lnTo>
                  <a:cubicBezTo>
                    <a:pt x="6144259" y="204470"/>
                    <a:pt x="6144259" y="195580"/>
                    <a:pt x="6137909" y="189230"/>
                  </a:cubicBezTo>
                  <a:cubicBezTo>
                    <a:pt x="6131559" y="182880"/>
                    <a:pt x="6122669" y="182880"/>
                    <a:pt x="6116319" y="189230"/>
                  </a:cubicBezTo>
                  <a:lnTo>
                    <a:pt x="5994399" y="311150"/>
                  </a:lnTo>
                  <a:lnTo>
                    <a:pt x="5872479" y="189230"/>
                  </a:lnTo>
                  <a:cubicBezTo>
                    <a:pt x="5866129" y="182880"/>
                    <a:pt x="5857239" y="182880"/>
                    <a:pt x="5850889" y="189230"/>
                  </a:cubicBezTo>
                  <a:cubicBezTo>
                    <a:pt x="5844539" y="195580"/>
                    <a:pt x="5844539" y="204470"/>
                    <a:pt x="5850889" y="210820"/>
                  </a:cubicBezTo>
                  <a:lnTo>
                    <a:pt x="5972809" y="332740"/>
                  </a:lnTo>
                  <a:lnTo>
                    <a:pt x="5850889" y="454660"/>
                  </a:lnTo>
                  <a:cubicBezTo>
                    <a:pt x="5847080" y="459740"/>
                    <a:pt x="5847080" y="469900"/>
                    <a:pt x="5853430" y="476250"/>
                  </a:cubicBezTo>
                  <a:close/>
                  <a:moveTo>
                    <a:pt x="2901950" y="5858510"/>
                  </a:moveTo>
                  <a:cubicBezTo>
                    <a:pt x="2901950" y="5703570"/>
                    <a:pt x="3027680" y="5577840"/>
                    <a:pt x="3182620" y="5577840"/>
                  </a:cubicBezTo>
                  <a:cubicBezTo>
                    <a:pt x="3337560" y="5577840"/>
                    <a:pt x="3463290" y="5703570"/>
                    <a:pt x="3463290" y="5858510"/>
                  </a:cubicBezTo>
                  <a:cubicBezTo>
                    <a:pt x="3463290" y="6013450"/>
                    <a:pt x="3337560" y="6139180"/>
                    <a:pt x="3182620" y="6139180"/>
                  </a:cubicBezTo>
                  <a:cubicBezTo>
                    <a:pt x="3027680" y="6139180"/>
                    <a:pt x="2901950" y="6013450"/>
                    <a:pt x="2901950" y="5858510"/>
                  </a:cubicBezTo>
                  <a:close/>
                  <a:moveTo>
                    <a:pt x="2932430" y="5858510"/>
                  </a:moveTo>
                  <a:cubicBezTo>
                    <a:pt x="2932430" y="5996940"/>
                    <a:pt x="3045460" y="6108700"/>
                    <a:pt x="3182620" y="6108700"/>
                  </a:cubicBezTo>
                  <a:cubicBezTo>
                    <a:pt x="3321050" y="6108700"/>
                    <a:pt x="3432810" y="5995670"/>
                    <a:pt x="3432810" y="5858510"/>
                  </a:cubicBezTo>
                  <a:cubicBezTo>
                    <a:pt x="3432810" y="5720080"/>
                    <a:pt x="3319780" y="5608320"/>
                    <a:pt x="3182620" y="5608320"/>
                  </a:cubicBezTo>
                  <a:cubicBezTo>
                    <a:pt x="3044190" y="5607050"/>
                    <a:pt x="2932430" y="5720080"/>
                    <a:pt x="2932430" y="585851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782683" y="2281713"/>
            <a:ext cx="7189992" cy="5377507"/>
            <a:chOff x="0" y="0"/>
            <a:chExt cx="9586656" cy="7170009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7"/>
            <a:srcRect l="8657" t="4455" b="4455"/>
            <a:stretch>
              <a:fillRect/>
            </a:stretch>
          </p:blipFill>
          <p:spPr>
            <a:xfrm>
              <a:off x="0" y="0"/>
              <a:ext cx="9586656" cy="7170009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9764327" y="1646882"/>
            <a:ext cx="3226703" cy="483160"/>
            <a:chOff x="0" y="0"/>
            <a:chExt cx="849831" cy="12725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49831" cy="127252"/>
            </a:xfrm>
            <a:custGeom>
              <a:avLst/>
              <a:gdLst/>
              <a:ahLst/>
              <a:cxnLst/>
              <a:rect l="l" t="t" r="r" b="b"/>
              <a:pathLst>
                <a:path w="849831" h="127252">
                  <a:moveTo>
                    <a:pt x="38389" y="0"/>
                  </a:moveTo>
                  <a:lnTo>
                    <a:pt x="811442" y="0"/>
                  </a:lnTo>
                  <a:cubicBezTo>
                    <a:pt x="821624" y="0"/>
                    <a:pt x="831388" y="4045"/>
                    <a:pt x="838587" y="11244"/>
                  </a:cubicBezTo>
                  <a:cubicBezTo>
                    <a:pt x="845787" y="18443"/>
                    <a:pt x="849831" y="28208"/>
                    <a:pt x="849831" y="38389"/>
                  </a:cubicBezTo>
                  <a:lnTo>
                    <a:pt x="849831" y="88863"/>
                  </a:lnTo>
                  <a:cubicBezTo>
                    <a:pt x="849831" y="110064"/>
                    <a:pt x="832644" y="127252"/>
                    <a:pt x="811442" y="127252"/>
                  </a:cubicBezTo>
                  <a:lnTo>
                    <a:pt x="38389" y="127252"/>
                  </a:lnTo>
                  <a:cubicBezTo>
                    <a:pt x="17187" y="127252"/>
                    <a:pt x="0" y="110064"/>
                    <a:pt x="0" y="88863"/>
                  </a:cubicBezTo>
                  <a:lnTo>
                    <a:pt x="0" y="38389"/>
                  </a:lnTo>
                  <a:cubicBezTo>
                    <a:pt x="0" y="17187"/>
                    <a:pt x="17187" y="0"/>
                    <a:pt x="3838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797956" y="1656407"/>
            <a:ext cx="3159447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>
                <a:solidFill>
                  <a:srgbClr val="405A86"/>
                </a:solidFill>
                <a:latin typeface="Roboto"/>
              </a:rPr>
              <a:t>Meet The Group</a:t>
            </a:r>
          </a:p>
          <a:p>
            <a:pPr marL="0" lvl="0" indent="0" algn="ctr">
              <a:lnSpc>
                <a:spcPts val="3480"/>
              </a:lnSpc>
              <a:spcBef>
                <a:spcPct val="0"/>
              </a:spcBef>
            </a:pPr>
            <a:endParaRPr lang="en-US" sz="2900">
              <a:solidFill>
                <a:srgbClr val="405A86"/>
              </a:solidFill>
              <a:latin typeface="Roboto"/>
            </a:endParaRPr>
          </a:p>
        </p:txBody>
      </p:sp>
      <p:grpSp>
        <p:nvGrpSpPr>
          <p:cNvPr id="43" name="Group 43"/>
          <p:cNvGrpSpPr/>
          <p:nvPr/>
        </p:nvGrpSpPr>
        <p:grpSpPr>
          <a:xfrm>
            <a:off x="206258" y="1843427"/>
            <a:ext cx="3592582" cy="964690"/>
            <a:chOff x="0" y="0"/>
            <a:chExt cx="946195" cy="2540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46195" cy="254075"/>
            </a:xfrm>
            <a:custGeom>
              <a:avLst/>
              <a:gdLst/>
              <a:ahLst/>
              <a:cxnLst/>
              <a:rect l="l" t="t" r="r" b="b"/>
              <a:pathLst>
                <a:path w="946195" h="254075">
                  <a:moveTo>
                    <a:pt x="127037" y="0"/>
                  </a:moveTo>
                  <a:lnTo>
                    <a:pt x="819157" y="0"/>
                  </a:lnTo>
                  <a:cubicBezTo>
                    <a:pt x="889318" y="0"/>
                    <a:pt x="946195" y="56877"/>
                    <a:pt x="946195" y="127037"/>
                  </a:cubicBezTo>
                  <a:lnTo>
                    <a:pt x="946195" y="127037"/>
                  </a:lnTo>
                  <a:cubicBezTo>
                    <a:pt x="946195" y="197198"/>
                    <a:pt x="889318" y="254075"/>
                    <a:pt x="819157" y="254075"/>
                  </a:cubicBezTo>
                  <a:lnTo>
                    <a:pt x="127037" y="254075"/>
                  </a:lnTo>
                  <a:cubicBezTo>
                    <a:pt x="56877" y="254075"/>
                    <a:pt x="0" y="197198"/>
                    <a:pt x="0" y="127037"/>
                  </a:cubicBezTo>
                  <a:lnTo>
                    <a:pt x="0" y="127037"/>
                  </a:lnTo>
                  <a:cubicBezTo>
                    <a:pt x="0" y="56877"/>
                    <a:pt x="56877" y="0"/>
                    <a:pt x="12703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35337" y="2068597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Introduction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5337" y="3008388"/>
            <a:ext cx="2727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1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29022" y="4651630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Chapter 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69411" y="5299330"/>
            <a:ext cx="2803809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Analisis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endParaRPr lang="en-US" sz="2000" dirty="0">
              <a:solidFill>
                <a:srgbClr val="86406E"/>
              </a:solidFill>
              <a:latin typeface="Roboto"/>
            </a:endParaRP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Optimalisasi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Penambahan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  <a:r>
              <a:rPr lang="en-US" sz="2000" dirty="0" err="1">
                <a:solidFill>
                  <a:srgbClr val="86406E"/>
                </a:solidFill>
                <a:latin typeface="Roboto"/>
              </a:rPr>
              <a:t>Fitur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 err="1">
                <a:solidFill>
                  <a:srgbClr val="86406E"/>
                </a:solidFill>
                <a:latin typeface="Roboto"/>
              </a:rPr>
              <a:t>Tampilan</a:t>
            </a:r>
            <a:r>
              <a:rPr lang="en-US" sz="2000" dirty="0">
                <a:solidFill>
                  <a:srgbClr val="86406E"/>
                </a:solidFill>
                <a:latin typeface="Roboto"/>
              </a:rPr>
              <a:t> Prototype</a:t>
            </a:r>
          </a:p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000" dirty="0">
                <a:solidFill>
                  <a:srgbClr val="86406E"/>
                </a:solidFill>
                <a:latin typeface="Roboto"/>
              </a:rPr>
              <a:t>Flowchart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52420" y="8273668"/>
            <a:ext cx="247195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86406E"/>
                </a:solidFill>
                <a:latin typeface="Roboto"/>
              </a:rPr>
              <a:t>Conclusion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92809" y="3730567"/>
            <a:ext cx="2803809" cy="42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3520"/>
              </a:lnSpc>
              <a:buFont typeface="Arial"/>
              <a:buChar char="•"/>
            </a:pPr>
            <a:r>
              <a:rPr lang="en-US" sz="2200">
                <a:solidFill>
                  <a:srgbClr val="86406E"/>
                </a:solidFill>
                <a:latin typeface="Roboto"/>
              </a:rPr>
              <a:t>Latar Belakang</a:t>
            </a:r>
          </a:p>
        </p:txBody>
      </p:sp>
      <p:sp>
        <p:nvSpPr>
          <p:cNvPr id="52" name="Freeform 52"/>
          <p:cNvSpPr/>
          <p:nvPr/>
        </p:nvSpPr>
        <p:spPr>
          <a:xfrm>
            <a:off x="4049956" y="5353318"/>
            <a:ext cx="2862591" cy="3594578"/>
          </a:xfrm>
          <a:custGeom>
            <a:avLst/>
            <a:gdLst/>
            <a:ahLst/>
            <a:cxnLst/>
            <a:rect l="l" t="t" r="r" b="b"/>
            <a:pathLst>
              <a:path w="2862591" h="3594578">
                <a:moveTo>
                  <a:pt x="0" y="0"/>
                </a:moveTo>
                <a:lnTo>
                  <a:pt x="2862591" y="0"/>
                </a:lnTo>
                <a:lnTo>
                  <a:pt x="2862591" y="3594577"/>
                </a:lnTo>
                <a:lnTo>
                  <a:pt x="0" y="3594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3" name="Group 5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5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5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5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3021719" y="3615179"/>
            <a:ext cx="3880820" cy="4312023"/>
          </a:xfrm>
          <a:custGeom>
            <a:avLst/>
            <a:gdLst/>
            <a:ahLst/>
            <a:cxnLst/>
            <a:rect l="l" t="t" r="r" b="b"/>
            <a:pathLst>
              <a:path w="3880820" h="4312023">
                <a:moveTo>
                  <a:pt x="0" y="0"/>
                </a:moveTo>
                <a:lnTo>
                  <a:pt x="3880821" y="0"/>
                </a:lnTo>
                <a:lnTo>
                  <a:pt x="3880821" y="4312022"/>
                </a:lnTo>
                <a:lnTo>
                  <a:pt x="0" y="431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4652111" y="2246388"/>
            <a:ext cx="1175063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11"/>
              </a:lnSpc>
              <a:spcBef>
                <a:spcPct val="0"/>
              </a:spcBef>
            </a:pPr>
            <a:r>
              <a:rPr lang="en-US" sz="6593" dirty="0">
                <a:solidFill>
                  <a:srgbClr val="86406E"/>
                </a:solidFill>
                <a:latin typeface="Showcard Gothic" panose="04020904020102020604" pitchFamily="82" charset="0"/>
              </a:rPr>
              <a:t>LATAR BELAKANG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52111" y="3824885"/>
            <a:ext cx="7735179" cy="530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119">
                <a:solidFill>
                  <a:srgbClr val="405A86"/>
                </a:solidFill>
                <a:latin typeface="Roboto"/>
              </a:rPr>
              <a:t>Didasari oleh keluhan para mahasiswa akan tampilan mobile Spada yang dirasa kurang menarik serta sulit untuk dipahami, maka dengan itu kami berupaya untuk melakukan </a:t>
            </a:r>
            <a:r>
              <a:rPr lang="en-US" sz="3119">
                <a:solidFill>
                  <a:srgbClr val="405A86"/>
                </a:solidFill>
                <a:latin typeface="Roboto Bold"/>
              </a:rPr>
              <a:t>optimalisasi tampilan serta menambah fitur notifikasi</a:t>
            </a:r>
            <a:r>
              <a:rPr lang="en-US" sz="3119">
                <a:solidFill>
                  <a:srgbClr val="405A86"/>
                </a:solidFill>
                <a:latin typeface="Roboto"/>
              </a:rPr>
              <a:t> yang dimana kami terinspirasi dari beberapa aplikasi </a:t>
            </a:r>
            <a:r>
              <a:rPr lang="en-US" sz="3119">
                <a:solidFill>
                  <a:srgbClr val="405A86"/>
                </a:solidFill>
                <a:latin typeface="Roboto Italics"/>
              </a:rPr>
              <a:t>learning</a:t>
            </a:r>
            <a:r>
              <a:rPr lang="en-US" sz="3119">
                <a:solidFill>
                  <a:srgbClr val="405A86"/>
                </a:solidFill>
                <a:latin typeface="Roboto"/>
              </a:rPr>
              <a:t> di luar sana.</a:t>
            </a:r>
          </a:p>
          <a:p>
            <a:pPr>
              <a:lnSpc>
                <a:spcPts val="4679"/>
              </a:lnSpc>
            </a:pPr>
            <a:endParaRPr lang="en-US" sz="3119">
              <a:solidFill>
                <a:srgbClr val="405A86"/>
              </a:solidFill>
              <a:latin typeface="Roboto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536514" y="9599279"/>
            <a:ext cx="2786298" cy="488073"/>
            <a:chOff x="0" y="0"/>
            <a:chExt cx="700101" cy="1226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4473002" y="9415649"/>
            <a:ext cx="3234824" cy="3424364"/>
          </a:xfrm>
          <a:prstGeom prst="rect">
            <a:avLst/>
          </a:prstGeom>
        </p:spPr>
        <p:txBody>
          <a:bodyPr lIns="53248" tIns="53248" rIns="53248" bIns="53248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5" name="Group 35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36" name="TextBox 36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0" y="967808"/>
              <a:ext cx="4790110" cy="1286253"/>
              <a:chOff x="0" y="0"/>
              <a:chExt cx="946195" cy="25407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87371" y="4326695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46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48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9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47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2544" y="411929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7323812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66597" y="5261709"/>
            <a:ext cx="904908" cy="9049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Roboto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66597" y="6696972"/>
            <a:ext cx="904908" cy="90490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Roboto"/>
                </a:rPr>
                <a:t>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 flipH="1">
            <a:off x="12877810" y="4624804"/>
            <a:ext cx="4381490" cy="3903509"/>
          </a:xfrm>
          <a:custGeom>
            <a:avLst/>
            <a:gdLst/>
            <a:ahLst/>
            <a:cxnLst/>
            <a:rect l="l" t="t" r="r" b="b"/>
            <a:pathLst>
              <a:path w="4381490" h="3903509">
                <a:moveTo>
                  <a:pt x="4381490" y="0"/>
                </a:moveTo>
                <a:lnTo>
                  <a:pt x="0" y="0"/>
                </a:lnTo>
                <a:lnTo>
                  <a:pt x="0" y="3903509"/>
                </a:lnTo>
                <a:lnTo>
                  <a:pt x="4381490" y="3903509"/>
                </a:lnTo>
                <a:lnTo>
                  <a:pt x="43814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TextBox 33"/>
          <p:cNvSpPr txBox="1"/>
          <p:nvPr/>
        </p:nvSpPr>
        <p:spPr>
          <a:xfrm>
            <a:off x="4213130" y="1920602"/>
            <a:ext cx="12904923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1"/>
              </a:lnSpc>
              <a:spcBef>
                <a:spcPct val="0"/>
              </a:spcBef>
            </a:pPr>
            <a:r>
              <a:rPr lang="en-US" sz="6593" dirty="0">
                <a:solidFill>
                  <a:srgbClr val="86406E"/>
                </a:solidFill>
                <a:latin typeface="Showcard Gothic" panose="04020904020102020604" pitchFamily="82" charset="0"/>
              </a:rPr>
              <a:t>ANALISIS TAMPILAN MOBILE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66597" y="3754854"/>
            <a:ext cx="9822029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405A86"/>
                </a:solidFill>
                <a:latin typeface="Roboto"/>
              </a:rPr>
              <a:t>Sebelum melakukan optimalisasi, kami melakukan analisis tampilan mobile website SPADA. Berikut adalah temuan dari analisis tersebut: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65833" y="5359532"/>
            <a:ext cx="7398349" cy="119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err="1">
                <a:solidFill>
                  <a:srgbClr val="405A86"/>
                </a:solidFill>
                <a:latin typeface="Roboto Bold"/>
              </a:rPr>
              <a:t>Navigasi</a:t>
            </a:r>
            <a:r>
              <a:rPr lang="en-US" sz="2800" dirty="0">
                <a:solidFill>
                  <a:srgbClr val="405A86"/>
                </a:solidFill>
                <a:latin typeface="Roboto Bold"/>
              </a:rPr>
              <a:t> yang </a:t>
            </a:r>
            <a:r>
              <a:rPr lang="en-US" sz="2800" dirty="0" err="1">
                <a:solidFill>
                  <a:srgbClr val="405A86"/>
                </a:solidFill>
                <a:latin typeface="Roboto Bold"/>
              </a:rPr>
              <a:t>Rumit</a:t>
            </a:r>
            <a:r>
              <a:rPr lang="en-US" sz="2800" dirty="0">
                <a:solidFill>
                  <a:srgbClr val="405A86"/>
                </a:solidFill>
                <a:latin typeface="Roboto Bold"/>
              </a:rPr>
              <a:t>: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Navigasi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dalam</a:t>
            </a:r>
            <a:r>
              <a:rPr lang="en-US" sz="2800">
                <a:solidFill>
                  <a:srgbClr val="405A86"/>
                </a:solidFill>
                <a:latin typeface="Roboto"/>
              </a:rPr>
              <a:t> website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terasa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rumit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dan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membingungkan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bagi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pengguna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 </a:t>
            </a:r>
            <a:r>
              <a:rPr lang="en-US" sz="2800" dirty="0" err="1">
                <a:solidFill>
                  <a:srgbClr val="405A86"/>
                </a:solidFill>
                <a:latin typeface="Roboto"/>
              </a:rPr>
              <a:t>baru</a:t>
            </a:r>
            <a:r>
              <a:rPr lang="en-US" sz="2800" dirty="0">
                <a:solidFill>
                  <a:srgbClr val="405A86"/>
                </a:solidFill>
                <a:latin typeface="Roboto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65833" y="6794795"/>
            <a:ext cx="7398349" cy="119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>
                <a:solidFill>
                  <a:srgbClr val="405A86"/>
                </a:solidFill>
                <a:latin typeface="Roboto Bold"/>
              </a:rPr>
              <a:t>Kekurangan Visual:</a:t>
            </a:r>
            <a:r>
              <a:rPr lang="en-US" sz="2800">
                <a:solidFill>
                  <a:srgbClr val="405A86"/>
                </a:solidFill>
                <a:latin typeface="Roboto"/>
              </a:rPr>
              <a:t> Beberapa halaman dalam website memiliki tampilan yang kurang menarik secara visual.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39" name="TextBox 39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87371" y="4397824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5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5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5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3846465" y="4038319"/>
            <a:ext cx="6269379" cy="3764009"/>
            <a:chOff x="0" y="0"/>
            <a:chExt cx="8359172" cy="501867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359153" cy="3057508"/>
              <a:chOff x="0" y="0"/>
              <a:chExt cx="3910284" cy="143025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3910284" cy="1430256"/>
              </a:xfrm>
              <a:custGeom>
                <a:avLst/>
                <a:gdLst/>
                <a:ahLst/>
                <a:cxnLst/>
                <a:rect l="l" t="t" r="r" b="b"/>
                <a:pathLst>
                  <a:path w="3910284" h="1430256">
                    <a:moveTo>
                      <a:pt x="98790" y="0"/>
                    </a:moveTo>
                    <a:lnTo>
                      <a:pt x="3811494" y="0"/>
                    </a:lnTo>
                    <a:cubicBezTo>
                      <a:pt x="3866054" y="0"/>
                      <a:pt x="3910284" y="44230"/>
                      <a:pt x="3910284" y="98790"/>
                    </a:cubicBezTo>
                    <a:lnTo>
                      <a:pt x="3910284" y="1331465"/>
                    </a:lnTo>
                    <a:cubicBezTo>
                      <a:pt x="3910284" y="1357666"/>
                      <a:pt x="3899876" y="1382794"/>
                      <a:pt x="3881349" y="1401321"/>
                    </a:cubicBezTo>
                    <a:cubicBezTo>
                      <a:pt x="3862822" y="1419847"/>
                      <a:pt x="3837694" y="1430256"/>
                      <a:pt x="3811494" y="1430256"/>
                    </a:cubicBezTo>
                    <a:lnTo>
                      <a:pt x="98790" y="1430256"/>
                    </a:lnTo>
                    <a:cubicBezTo>
                      <a:pt x="72590" y="1430256"/>
                      <a:pt x="47462" y="1419847"/>
                      <a:pt x="28935" y="1401321"/>
                    </a:cubicBezTo>
                    <a:cubicBezTo>
                      <a:pt x="10408" y="1382794"/>
                      <a:pt x="0" y="1357666"/>
                      <a:pt x="0" y="1331465"/>
                    </a:cubicBezTo>
                    <a:lnTo>
                      <a:pt x="0" y="98790"/>
                    </a:lnTo>
                    <a:cubicBezTo>
                      <a:pt x="0" y="72590"/>
                      <a:pt x="10408" y="47462"/>
                      <a:pt x="28935" y="28935"/>
                    </a:cubicBezTo>
                    <a:cubicBezTo>
                      <a:pt x="47462" y="10408"/>
                      <a:pt x="72590" y="0"/>
                      <a:pt x="9879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63619" y="275445"/>
              <a:ext cx="683197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31"/>
                </a:lnSpc>
                <a:spcBef>
                  <a:spcPct val="0"/>
                </a:spcBef>
              </a:pPr>
              <a:r>
                <a:rPr lang="en-US" sz="3526">
                  <a:solidFill>
                    <a:srgbClr val="405A86"/>
                  </a:solidFill>
                  <a:latin typeface="Roboto"/>
                </a:rPr>
                <a:t>Sederhana dan Intuitif: 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39" y="1202655"/>
              <a:ext cx="8359133" cy="3816024"/>
              <a:chOff x="0" y="0"/>
              <a:chExt cx="3910275" cy="17850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3910275" cy="1785078"/>
              </a:xfrm>
              <a:custGeom>
                <a:avLst/>
                <a:gdLst/>
                <a:ahLst/>
                <a:cxnLst/>
                <a:rect l="l" t="t" r="r" b="b"/>
                <a:pathLst>
                  <a:path w="3910275" h="1785078">
                    <a:moveTo>
                      <a:pt x="0" y="0"/>
                    </a:moveTo>
                    <a:lnTo>
                      <a:pt x="3910275" y="0"/>
                    </a:lnTo>
                    <a:lnTo>
                      <a:pt x="3910275" y="1785078"/>
                    </a:lnTo>
                    <a:lnTo>
                      <a:pt x="0" y="1785078"/>
                    </a:lnTo>
                    <a:close/>
                  </a:path>
                </a:pathLst>
              </a:custGeom>
              <a:solidFill>
                <a:srgbClr val="EEF7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83864" y="1432764"/>
              <a:ext cx="6755905" cy="312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405A86"/>
                  </a:solidFill>
                  <a:latin typeface="Roboto"/>
                </a:rPr>
                <a:t>Kami telah memperbarui navigasi dengan pendekatan yang lebih sederhana dan intuitif, sehingga pengguna dapat dengan mudah menavigasi dalam aplikasi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49217" y="9599279"/>
            <a:ext cx="2786298" cy="488073"/>
            <a:chOff x="0" y="0"/>
            <a:chExt cx="700101" cy="1226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848675" y="4077467"/>
            <a:ext cx="6269379" cy="3893973"/>
            <a:chOff x="0" y="0"/>
            <a:chExt cx="8359172" cy="519196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8359153" cy="3057508"/>
              <a:chOff x="0" y="0"/>
              <a:chExt cx="3910284" cy="143025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910284" cy="1430256"/>
              </a:xfrm>
              <a:custGeom>
                <a:avLst/>
                <a:gdLst/>
                <a:ahLst/>
                <a:cxnLst/>
                <a:rect l="l" t="t" r="r" b="b"/>
                <a:pathLst>
                  <a:path w="3910284" h="1430256">
                    <a:moveTo>
                      <a:pt x="98790" y="0"/>
                    </a:moveTo>
                    <a:lnTo>
                      <a:pt x="3811494" y="0"/>
                    </a:lnTo>
                    <a:cubicBezTo>
                      <a:pt x="3866054" y="0"/>
                      <a:pt x="3910284" y="44230"/>
                      <a:pt x="3910284" y="98790"/>
                    </a:cubicBezTo>
                    <a:lnTo>
                      <a:pt x="3910284" y="1331465"/>
                    </a:lnTo>
                    <a:cubicBezTo>
                      <a:pt x="3910284" y="1357666"/>
                      <a:pt x="3899876" y="1382794"/>
                      <a:pt x="3881349" y="1401321"/>
                    </a:cubicBezTo>
                    <a:cubicBezTo>
                      <a:pt x="3862822" y="1419847"/>
                      <a:pt x="3837694" y="1430256"/>
                      <a:pt x="3811494" y="1430256"/>
                    </a:cubicBezTo>
                    <a:lnTo>
                      <a:pt x="98790" y="1430256"/>
                    </a:lnTo>
                    <a:cubicBezTo>
                      <a:pt x="72590" y="1430256"/>
                      <a:pt x="47462" y="1419847"/>
                      <a:pt x="28935" y="1401321"/>
                    </a:cubicBezTo>
                    <a:cubicBezTo>
                      <a:pt x="10408" y="1382794"/>
                      <a:pt x="0" y="1357666"/>
                      <a:pt x="0" y="1331465"/>
                    </a:cubicBezTo>
                    <a:lnTo>
                      <a:pt x="0" y="98790"/>
                    </a:lnTo>
                    <a:cubicBezTo>
                      <a:pt x="0" y="72590"/>
                      <a:pt x="10408" y="47462"/>
                      <a:pt x="28935" y="28935"/>
                    </a:cubicBezTo>
                    <a:cubicBezTo>
                      <a:pt x="47462" y="10408"/>
                      <a:pt x="72590" y="0"/>
                      <a:pt x="9879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763619" y="275445"/>
              <a:ext cx="6831973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31"/>
                </a:lnSpc>
                <a:spcBef>
                  <a:spcPct val="0"/>
                </a:spcBef>
              </a:pPr>
              <a:r>
                <a:rPr lang="en-US" sz="3526">
                  <a:solidFill>
                    <a:srgbClr val="405A86"/>
                  </a:solidFill>
                  <a:latin typeface="Roboto"/>
                </a:rPr>
                <a:t>Peningkatan Visual: 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39" y="1202655"/>
              <a:ext cx="8359133" cy="3816024"/>
              <a:chOff x="0" y="0"/>
              <a:chExt cx="3910275" cy="178507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3910275" cy="1785078"/>
              </a:xfrm>
              <a:custGeom>
                <a:avLst/>
                <a:gdLst/>
                <a:ahLst/>
                <a:cxnLst/>
                <a:rect l="l" t="t" r="r" b="b"/>
                <a:pathLst>
                  <a:path w="3910275" h="1785078">
                    <a:moveTo>
                      <a:pt x="0" y="0"/>
                    </a:moveTo>
                    <a:lnTo>
                      <a:pt x="3910275" y="0"/>
                    </a:lnTo>
                    <a:lnTo>
                      <a:pt x="3910275" y="1785078"/>
                    </a:lnTo>
                    <a:lnTo>
                      <a:pt x="0" y="1785078"/>
                    </a:lnTo>
                    <a:close/>
                  </a:path>
                </a:pathLst>
              </a:custGeom>
              <a:solidFill>
                <a:srgbClr val="EEF7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883864" y="1432764"/>
              <a:ext cx="6755905" cy="375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405A86"/>
                  </a:solidFill>
                  <a:latin typeface="Roboto"/>
                </a:rPr>
                <a:t>Beberapa halaman telah diperbarui untuk meningkatkan aspek visualnya, termasuk penggunaan warna, ikon, dan tata letak yang lebih menarik.</a:t>
              </a:r>
            </a:p>
            <a:p>
              <a:pPr algn="ctr">
                <a:lnSpc>
                  <a:spcPts val="3750"/>
                </a:lnSpc>
              </a:pPr>
              <a:endParaRPr lang="en-US" sz="2500">
                <a:solidFill>
                  <a:srgbClr val="405A86"/>
                </a:solidFill>
                <a:latin typeface="Roboto"/>
              </a:endParaRPr>
            </a:p>
          </p:txBody>
        </p:sp>
      </p:grpSp>
      <p:sp>
        <p:nvSpPr>
          <p:cNvPr id="44" name="Freeform 44"/>
          <p:cNvSpPr/>
          <p:nvPr/>
        </p:nvSpPr>
        <p:spPr>
          <a:xfrm>
            <a:off x="3673346" y="6928354"/>
            <a:ext cx="1469020" cy="1408423"/>
          </a:xfrm>
          <a:custGeom>
            <a:avLst/>
            <a:gdLst/>
            <a:ahLst/>
            <a:cxnLst/>
            <a:rect l="l" t="t" r="r" b="b"/>
            <a:pathLst>
              <a:path w="1469020" h="1408423">
                <a:moveTo>
                  <a:pt x="0" y="0"/>
                </a:moveTo>
                <a:lnTo>
                  <a:pt x="1469020" y="0"/>
                </a:lnTo>
                <a:lnTo>
                  <a:pt x="1469020" y="1408422"/>
                </a:lnTo>
                <a:lnTo>
                  <a:pt x="0" y="140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5" name="Freeform 45"/>
          <p:cNvSpPr/>
          <p:nvPr/>
        </p:nvSpPr>
        <p:spPr>
          <a:xfrm>
            <a:off x="10665592" y="6951032"/>
            <a:ext cx="1445365" cy="1385744"/>
          </a:xfrm>
          <a:custGeom>
            <a:avLst/>
            <a:gdLst/>
            <a:ahLst/>
            <a:cxnLst/>
            <a:rect l="l" t="t" r="r" b="b"/>
            <a:pathLst>
              <a:path w="1445365" h="1385744">
                <a:moveTo>
                  <a:pt x="0" y="0"/>
                </a:moveTo>
                <a:lnTo>
                  <a:pt x="1445365" y="0"/>
                </a:lnTo>
                <a:lnTo>
                  <a:pt x="1445365" y="1385744"/>
                </a:lnTo>
                <a:lnTo>
                  <a:pt x="0" y="1385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6" name="TextBox 46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55745" y="1396886"/>
            <a:ext cx="10019694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30"/>
              </a:lnSpc>
              <a:spcBef>
                <a:spcPct val="0"/>
              </a:spcBef>
            </a:pPr>
            <a:r>
              <a:rPr lang="en-US" sz="6858" dirty="0">
                <a:solidFill>
                  <a:srgbClr val="86406E"/>
                </a:solidFill>
                <a:latin typeface="Showcard Gothic" panose="04020904020102020604" pitchFamily="82" charset="0"/>
              </a:rPr>
              <a:t>OPTIMALISASI TAMPILAN MOBILE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49" name="TextBox 49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50" name="Group 50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287371" y="4397824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6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66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7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65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4174563" y="5982325"/>
            <a:ext cx="6101757" cy="2311501"/>
            <a:chOff x="0" y="0"/>
            <a:chExt cx="8135676" cy="308200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30975"/>
              <a:ext cx="8135676" cy="2751026"/>
              <a:chOff x="0" y="0"/>
              <a:chExt cx="2623122" cy="88699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623122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2623122" h="886992">
                    <a:moveTo>
                      <a:pt x="10164" y="0"/>
                    </a:moveTo>
                    <a:lnTo>
                      <a:pt x="2612958" y="0"/>
                    </a:lnTo>
                    <a:cubicBezTo>
                      <a:pt x="2618572" y="0"/>
                      <a:pt x="2623122" y="4550"/>
                      <a:pt x="2623122" y="10164"/>
                    </a:cubicBezTo>
                    <a:lnTo>
                      <a:pt x="2623122" y="876828"/>
                    </a:lnTo>
                    <a:cubicBezTo>
                      <a:pt x="2623122" y="882441"/>
                      <a:pt x="2618572" y="886992"/>
                      <a:pt x="2612958" y="886992"/>
                    </a:cubicBezTo>
                    <a:lnTo>
                      <a:pt x="10164" y="886992"/>
                    </a:lnTo>
                    <a:cubicBezTo>
                      <a:pt x="4550" y="886992"/>
                      <a:pt x="0" y="882441"/>
                      <a:pt x="0" y="876828"/>
                    </a:cubicBezTo>
                    <a:lnTo>
                      <a:pt x="0" y="10164"/>
                    </a:lnTo>
                    <a:cubicBezTo>
                      <a:pt x="0" y="4550"/>
                      <a:pt x="4550" y="0"/>
                      <a:pt x="1016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68620" tIns="68620" rIns="68620" bIns="6862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89630" cy="1340398"/>
              <a:chOff x="0" y="0"/>
              <a:chExt cx="770470" cy="43217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70470" cy="432174"/>
              </a:xfrm>
              <a:custGeom>
                <a:avLst/>
                <a:gdLst/>
                <a:ahLst/>
                <a:cxnLst/>
                <a:rect l="l" t="t" r="r" b="b"/>
                <a:pathLst>
                  <a:path w="770470" h="432174">
                    <a:moveTo>
                      <a:pt x="25952" y="0"/>
                    </a:moveTo>
                    <a:lnTo>
                      <a:pt x="744517" y="0"/>
                    </a:lnTo>
                    <a:cubicBezTo>
                      <a:pt x="751400" y="0"/>
                      <a:pt x="758002" y="2734"/>
                      <a:pt x="762869" y="7601"/>
                    </a:cubicBezTo>
                    <a:cubicBezTo>
                      <a:pt x="767736" y="12468"/>
                      <a:pt x="770470" y="19069"/>
                      <a:pt x="770470" y="25952"/>
                    </a:cubicBezTo>
                    <a:lnTo>
                      <a:pt x="770470" y="406222"/>
                    </a:lnTo>
                    <a:cubicBezTo>
                      <a:pt x="770470" y="420555"/>
                      <a:pt x="758851" y="432174"/>
                      <a:pt x="744517" y="432174"/>
                    </a:cubicBezTo>
                    <a:lnTo>
                      <a:pt x="25952" y="432174"/>
                    </a:lnTo>
                    <a:cubicBezTo>
                      <a:pt x="19069" y="432174"/>
                      <a:pt x="12468" y="429440"/>
                      <a:pt x="7601" y="424573"/>
                    </a:cubicBezTo>
                    <a:cubicBezTo>
                      <a:pt x="2734" y="419706"/>
                      <a:pt x="0" y="413105"/>
                      <a:pt x="0" y="406222"/>
                    </a:cubicBezTo>
                    <a:lnTo>
                      <a:pt x="0" y="25952"/>
                    </a:lnTo>
                    <a:cubicBezTo>
                      <a:pt x="0" y="19069"/>
                      <a:pt x="2734" y="12468"/>
                      <a:pt x="7601" y="7601"/>
                    </a:cubicBezTo>
                    <a:cubicBezTo>
                      <a:pt x="12468" y="2734"/>
                      <a:pt x="19069" y="0"/>
                      <a:pt x="2595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05734" tIns="105734" rIns="105734" bIns="105734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65490" y="670030"/>
              <a:ext cx="7604696" cy="2151467"/>
              <a:chOff x="0" y="0"/>
              <a:chExt cx="1516591" cy="42906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516591" cy="429063"/>
              </a:xfrm>
              <a:custGeom>
                <a:avLst/>
                <a:gdLst/>
                <a:ahLst/>
                <a:cxnLst/>
                <a:rect l="l" t="t" r="r" b="b"/>
                <a:pathLst>
                  <a:path w="1516591" h="429063">
                    <a:moveTo>
                      <a:pt x="10873" y="0"/>
                    </a:moveTo>
                    <a:lnTo>
                      <a:pt x="1505717" y="0"/>
                    </a:lnTo>
                    <a:cubicBezTo>
                      <a:pt x="1511722" y="0"/>
                      <a:pt x="1516591" y="4868"/>
                      <a:pt x="1516591" y="10873"/>
                    </a:cubicBezTo>
                    <a:lnTo>
                      <a:pt x="1516591" y="418190"/>
                    </a:lnTo>
                    <a:cubicBezTo>
                      <a:pt x="1516591" y="424195"/>
                      <a:pt x="1511722" y="429063"/>
                      <a:pt x="1505717" y="429063"/>
                    </a:cubicBezTo>
                    <a:lnTo>
                      <a:pt x="10873" y="429063"/>
                    </a:lnTo>
                    <a:cubicBezTo>
                      <a:pt x="4868" y="429063"/>
                      <a:pt x="0" y="424195"/>
                      <a:pt x="0" y="418190"/>
                    </a:cubicBezTo>
                    <a:lnTo>
                      <a:pt x="0" y="10873"/>
                    </a:lnTo>
                    <a:cubicBezTo>
                      <a:pt x="0" y="4868"/>
                      <a:pt x="4868" y="0"/>
                      <a:pt x="10873" y="0"/>
                    </a:cubicBezTo>
                    <a:close/>
                  </a:path>
                </a:pathLst>
              </a:custGeom>
              <a:solidFill>
                <a:srgbClr val="EEF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10941" tIns="110941" rIns="110941" bIns="11094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sp>
          <p:nvSpPr>
            <p:cNvPr id="21" name="AutoShape 21"/>
            <p:cNvSpPr/>
            <p:nvPr/>
          </p:nvSpPr>
          <p:spPr>
            <a:xfrm flipV="1">
              <a:off x="265490" y="1298845"/>
              <a:ext cx="7604696" cy="6350"/>
            </a:xfrm>
            <a:prstGeom prst="line">
              <a:avLst/>
            </a:prstGeom>
            <a:ln w="10173" cap="rnd">
              <a:solidFill>
                <a:srgbClr val="405A8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727369" y="885652"/>
              <a:ext cx="233714" cy="23371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029939" y="885652"/>
              <a:ext cx="233714" cy="23371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332510" y="885652"/>
              <a:ext cx="233714" cy="233714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759646" y="748626"/>
              <a:ext cx="4616383" cy="416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1"/>
                </a:lnSpc>
              </a:pPr>
              <a:r>
                <a:rPr lang="en-US" sz="1865">
                  <a:solidFill>
                    <a:srgbClr val="405A86"/>
                  </a:solidFill>
                  <a:latin typeface="Roboto"/>
                </a:rPr>
                <a:t>NOTIFIKASI PEMBERITAHUAN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0066" y="78108"/>
              <a:ext cx="2173460" cy="482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405A86"/>
                  </a:solidFill>
                  <a:latin typeface="Roboto"/>
                </a:rPr>
                <a:t>CHAPTER 1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6566529" y="885652"/>
              <a:ext cx="233714" cy="233714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869100" y="885652"/>
              <a:ext cx="233714" cy="23371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7171671" y="885652"/>
              <a:ext cx="233714" cy="23371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769893" y="1533796"/>
              <a:ext cx="6595890" cy="1017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7"/>
                </a:lnSpc>
              </a:pP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Pengguna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sekarang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akan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menerima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pemberitahuan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langsung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untuk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informasi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penting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seperti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pembaruan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tugas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,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serta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pembaruan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materi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dan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kejadian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penting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 </a:t>
              </a:r>
              <a:r>
                <a:rPr lang="en-US" sz="1448" dirty="0" err="1">
                  <a:solidFill>
                    <a:srgbClr val="405A86"/>
                  </a:solidFill>
                  <a:latin typeface="Roboto"/>
                </a:rPr>
                <a:t>lainnya</a:t>
              </a:r>
              <a:r>
                <a:rPr lang="en-US" sz="1448" dirty="0">
                  <a:solidFill>
                    <a:srgbClr val="405A86"/>
                  </a:solidFill>
                  <a:latin typeface="Roboto"/>
                </a:rPr>
                <a:t>.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343120" y="6048238"/>
            <a:ext cx="6101757" cy="2394995"/>
            <a:chOff x="0" y="0"/>
            <a:chExt cx="8135676" cy="3193326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330975"/>
              <a:ext cx="8135676" cy="2751026"/>
              <a:chOff x="0" y="0"/>
              <a:chExt cx="2623122" cy="886992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623122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2623122" h="886992">
                    <a:moveTo>
                      <a:pt x="10164" y="0"/>
                    </a:moveTo>
                    <a:lnTo>
                      <a:pt x="2612958" y="0"/>
                    </a:lnTo>
                    <a:cubicBezTo>
                      <a:pt x="2618572" y="0"/>
                      <a:pt x="2623122" y="4550"/>
                      <a:pt x="2623122" y="10164"/>
                    </a:cubicBezTo>
                    <a:lnTo>
                      <a:pt x="2623122" y="876828"/>
                    </a:lnTo>
                    <a:cubicBezTo>
                      <a:pt x="2623122" y="882441"/>
                      <a:pt x="2618572" y="886992"/>
                      <a:pt x="2612958" y="886992"/>
                    </a:cubicBezTo>
                    <a:lnTo>
                      <a:pt x="10164" y="886992"/>
                    </a:lnTo>
                    <a:cubicBezTo>
                      <a:pt x="4550" y="886992"/>
                      <a:pt x="0" y="882441"/>
                      <a:pt x="0" y="876828"/>
                    </a:cubicBezTo>
                    <a:lnTo>
                      <a:pt x="0" y="10164"/>
                    </a:lnTo>
                    <a:cubicBezTo>
                      <a:pt x="0" y="4550"/>
                      <a:pt x="4550" y="0"/>
                      <a:pt x="1016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68620" tIns="68620" rIns="68620" bIns="6862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0" y="0"/>
              <a:ext cx="2389630" cy="1340398"/>
              <a:chOff x="0" y="0"/>
              <a:chExt cx="770470" cy="432174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770470" cy="432174"/>
              </a:xfrm>
              <a:custGeom>
                <a:avLst/>
                <a:gdLst/>
                <a:ahLst/>
                <a:cxnLst/>
                <a:rect l="l" t="t" r="r" b="b"/>
                <a:pathLst>
                  <a:path w="770470" h="432174">
                    <a:moveTo>
                      <a:pt x="25952" y="0"/>
                    </a:moveTo>
                    <a:lnTo>
                      <a:pt x="744517" y="0"/>
                    </a:lnTo>
                    <a:cubicBezTo>
                      <a:pt x="751400" y="0"/>
                      <a:pt x="758002" y="2734"/>
                      <a:pt x="762869" y="7601"/>
                    </a:cubicBezTo>
                    <a:cubicBezTo>
                      <a:pt x="767736" y="12468"/>
                      <a:pt x="770470" y="19069"/>
                      <a:pt x="770470" y="25952"/>
                    </a:cubicBezTo>
                    <a:lnTo>
                      <a:pt x="770470" y="406222"/>
                    </a:lnTo>
                    <a:cubicBezTo>
                      <a:pt x="770470" y="420555"/>
                      <a:pt x="758851" y="432174"/>
                      <a:pt x="744517" y="432174"/>
                    </a:cubicBezTo>
                    <a:lnTo>
                      <a:pt x="25952" y="432174"/>
                    </a:lnTo>
                    <a:cubicBezTo>
                      <a:pt x="19069" y="432174"/>
                      <a:pt x="12468" y="429440"/>
                      <a:pt x="7601" y="424573"/>
                    </a:cubicBezTo>
                    <a:cubicBezTo>
                      <a:pt x="2734" y="419706"/>
                      <a:pt x="0" y="413105"/>
                      <a:pt x="0" y="406222"/>
                    </a:cubicBezTo>
                    <a:lnTo>
                      <a:pt x="0" y="25952"/>
                    </a:lnTo>
                    <a:cubicBezTo>
                      <a:pt x="0" y="19069"/>
                      <a:pt x="2734" y="12468"/>
                      <a:pt x="7601" y="7601"/>
                    </a:cubicBezTo>
                    <a:cubicBezTo>
                      <a:pt x="12468" y="2734"/>
                      <a:pt x="19069" y="0"/>
                      <a:pt x="2595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05734" tIns="105734" rIns="105734" bIns="105734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265490" y="670030"/>
              <a:ext cx="7604696" cy="2151467"/>
              <a:chOff x="0" y="0"/>
              <a:chExt cx="1516591" cy="42906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516591" cy="429063"/>
              </a:xfrm>
              <a:custGeom>
                <a:avLst/>
                <a:gdLst/>
                <a:ahLst/>
                <a:cxnLst/>
                <a:rect l="l" t="t" r="r" b="b"/>
                <a:pathLst>
                  <a:path w="1516591" h="429063">
                    <a:moveTo>
                      <a:pt x="10873" y="0"/>
                    </a:moveTo>
                    <a:lnTo>
                      <a:pt x="1505717" y="0"/>
                    </a:lnTo>
                    <a:cubicBezTo>
                      <a:pt x="1511722" y="0"/>
                      <a:pt x="1516591" y="4868"/>
                      <a:pt x="1516591" y="10873"/>
                    </a:cubicBezTo>
                    <a:lnTo>
                      <a:pt x="1516591" y="418190"/>
                    </a:lnTo>
                    <a:cubicBezTo>
                      <a:pt x="1516591" y="424195"/>
                      <a:pt x="1511722" y="429063"/>
                      <a:pt x="1505717" y="429063"/>
                    </a:cubicBezTo>
                    <a:lnTo>
                      <a:pt x="10873" y="429063"/>
                    </a:lnTo>
                    <a:cubicBezTo>
                      <a:pt x="4868" y="429063"/>
                      <a:pt x="0" y="424195"/>
                      <a:pt x="0" y="418190"/>
                    </a:cubicBezTo>
                    <a:lnTo>
                      <a:pt x="0" y="10873"/>
                    </a:lnTo>
                    <a:cubicBezTo>
                      <a:pt x="0" y="4868"/>
                      <a:pt x="4868" y="0"/>
                      <a:pt x="10873" y="0"/>
                    </a:cubicBezTo>
                    <a:close/>
                  </a:path>
                </a:pathLst>
              </a:custGeom>
              <a:solidFill>
                <a:srgbClr val="EEF7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110941" tIns="110941" rIns="110941" bIns="110941" rtlCol="0" anchor="ctr"/>
              <a:lstStyle/>
              <a:p>
                <a:pPr algn="ctr">
                  <a:lnSpc>
                    <a:spcPts val="1540"/>
                  </a:lnSpc>
                </a:pPr>
                <a:endParaRPr/>
              </a:p>
            </p:txBody>
          </p:sp>
        </p:grpSp>
        <p:sp>
          <p:nvSpPr>
            <p:cNvPr id="53" name="AutoShape 53"/>
            <p:cNvSpPr/>
            <p:nvPr/>
          </p:nvSpPr>
          <p:spPr>
            <a:xfrm flipV="1">
              <a:off x="265490" y="1298845"/>
              <a:ext cx="7604696" cy="6350"/>
            </a:xfrm>
            <a:prstGeom prst="line">
              <a:avLst/>
            </a:prstGeom>
            <a:ln w="10173" cap="rnd">
              <a:solidFill>
                <a:srgbClr val="405A8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727369" y="885652"/>
              <a:ext cx="233714" cy="233714"/>
              <a:chOff x="0" y="0"/>
              <a:chExt cx="812800" cy="8128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1029939" y="885652"/>
              <a:ext cx="233714" cy="233714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1332510" y="885652"/>
              <a:ext cx="233714" cy="233714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1759646" y="748626"/>
              <a:ext cx="4616383" cy="43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1"/>
                </a:lnSpc>
              </a:pPr>
              <a:r>
                <a:rPr lang="en-US" sz="1965">
                  <a:solidFill>
                    <a:srgbClr val="405A86"/>
                  </a:solidFill>
                  <a:latin typeface="Roboto"/>
                </a:rPr>
                <a:t>NOTIFIKASI DALAM WEBSITE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60066" y="78108"/>
              <a:ext cx="2173460" cy="482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"/>
                </a:lnSpc>
              </a:pPr>
              <a:r>
                <a:rPr lang="en-US" sz="2173">
                  <a:solidFill>
                    <a:srgbClr val="405A86"/>
                  </a:solidFill>
                  <a:latin typeface="Roboto"/>
                </a:rPr>
                <a:t>CHAPTER 2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6566529" y="885652"/>
              <a:ext cx="233714" cy="233714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6869100" y="885652"/>
              <a:ext cx="233714" cy="233714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7171671" y="885652"/>
              <a:ext cx="233714" cy="233714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lgDash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803806" y="1533796"/>
              <a:ext cx="6595890" cy="1659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7"/>
                </a:lnSpc>
              </a:pPr>
              <a:r>
                <a:rPr lang="en-US" sz="1648">
                  <a:solidFill>
                    <a:srgbClr val="405A86"/>
                  </a:solidFill>
                  <a:latin typeface="Roboto"/>
                </a:rPr>
                <a:t>Kami juga telah menambahkan notifikasi dalam aplikasi yang dapat diakses oleh pengguna kapan saja untuk melihat informasi terbaru.</a:t>
              </a:r>
            </a:p>
            <a:p>
              <a:pPr algn="ctr">
                <a:lnSpc>
                  <a:spcPts val="3287"/>
                </a:lnSpc>
              </a:pPr>
              <a:endParaRPr lang="en-US" sz="1648">
                <a:solidFill>
                  <a:srgbClr val="405A86"/>
                </a:solidFill>
                <a:latin typeface="Roboto"/>
              </a:endParaRP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642866" y="9599279"/>
            <a:ext cx="2786298" cy="488073"/>
            <a:chOff x="0" y="0"/>
            <a:chExt cx="700101" cy="122636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6315262" y="789008"/>
            <a:ext cx="10802791" cy="488073"/>
            <a:chOff x="0" y="0"/>
            <a:chExt cx="2714370" cy="122636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714370" cy="122636"/>
            </a:xfrm>
            <a:custGeom>
              <a:avLst/>
              <a:gdLst/>
              <a:ahLst/>
              <a:cxnLst/>
              <a:rect l="l" t="t" r="r" b="b"/>
              <a:pathLst>
                <a:path w="2714370" h="122636">
                  <a:moveTo>
                    <a:pt x="36550" y="0"/>
                  </a:moveTo>
                  <a:lnTo>
                    <a:pt x="2677821" y="0"/>
                  </a:lnTo>
                  <a:cubicBezTo>
                    <a:pt x="2698007" y="0"/>
                    <a:pt x="2714370" y="16364"/>
                    <a:pt x="2714370" y="36550"/>
                  </a:cubicBezTo>
                  <a:lnTo>
                    <a:pt x="2714370" y="86086"/>
                  </a:lnTo>
                  <a:cubicBezTo>
                    <a:pt x="2714370" y="106272"/>
                    <a:pt x="2698007" y="122636"/>
                    <a:pt x="2677821" y="122636"/>
                  </a:cubicBezTo>
                  <a:lnTo>
                    <a:pt x="36550" y="122636"/>
                  </a:lnTo>
                  <a:cubicBezTo>
                    <a:pt x="26856" y="122636"/>
                    <a:pt x="17560" y="118785"/>
                    <a:pt x="10705" y="111931"/>
                  </a:cubicBezTo>
                  <a:cubicBezTo>
                    <a:pt x="3851" y="105076"/>
                    <a:pt x="0" y="95780"/>
                    <a:pt x="0" y="86086"/>
                  </a:cubicBezTo>
                  <a:lnTo>
                    <a:pt x="0" y="36550"/>
                  </a:lnTo>
                  <a:cubicBezTo>
                    <a:pt x="0" y="16364"/>
                    <a:pt x="16364" y="0"/>
                    <a:pt x="3655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4213130" y="789008"/>
            <a:ext cx="488073" cy="488073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4790041" y="789008"/>
            <a:ext cx="488073" cy="488073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5366952" y="789008"/>
            <a:ext cx="488073" cy="488073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4883122" y="1712697"/>
            <a:ext cx="1156493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0"/>
              </a:lnSpc>
              <a:spcBef>
                <a:spcPct val="0"/>
              </a:spcBef>
            </a:pPr>
            <a:r>
              <a:rPr lang="en-US" sz="6958" dirty="0">
                <a:solidFill>
                  <a:srgbClr val="86406E"/>
                </a:solidFill>
                <a:latin typeface="Showcard Gothic" panose="04020904020102020604" pitchFamily="82" charset="0"/>
              </a:rPr>
              <a:t>PENAMBAHAN FITUR SISTEM NOTIFIKASI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5759775" y="4328143"/>
            <a:ext cx="9995291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Roboto"/>
              </a:rPr>
              <a:t>Selain optimalisasi tampilan mobile, kami juga telah menambahkan fitur sistem notifikasi untuk meningkatkan keterlibatan pengguna. Fitur-fitur notifikasi yang telah ditambahkan adalah: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94" name="TextBox 94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95" name="Group 95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7" name="TextBox 9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8" name="TextBox 98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236176" y="4404672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104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105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6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107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0099" y="450495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0898407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13130" y="789008"/>
            <a:ext cx="12904923" cy="488073"/>
            <a:chOff x="0" y="0"/>
            <a:chExt cx="17206565" cy="650764"/>
          </a:xfrm>
        </p:grpSpPr>
        <p:grpSp>
          <p:nvGrpSpPr>
            <p:cNvPr id="15" name="Group 15"/>
            <p:cNvGrpSpPr/>
            <p:nvPr/>
          </p:nvGrpSpPr>
          <p:grpSpPr>
            <a:xfrm>
              <a:off x="2802843" y="0"/>
              <a:ext cx="14403722" cy="650764"/>
              <a:chOff x="0" y="0"/>
              <a:chExt cx="2714370" cy="1226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14370" cy="122636"/>
              </a:xfrm>
              <a:custGeom>
                <a:avLst/>
                <a:gdLst/>
                <a:ahLst/>
                <a:cxnLst/>
                <a:rect l="l" t="t" r="r" b="b"/>
                <a:pathLst>
                  <a:path w="2714370" h="122636">
                    <a:moveTo>
                      <a:pt x="36550" y="0"/>
                    </a:moveTo>
                    <a:lnTo>
                      <a:pt x="2677821" y="0"/>
                    </a:lnTo>
                    <a:cubicBezTo>
                      <a:pt x="2698007" y="0"/>
                      <a:pt x="2714370" y="16364"/>
                      <a:pt x="2714370" y="36550"/>
                    </a:cubicBezTo>
                    <a:lnTo>
                      <a:pt x="2714370" y="86086"/>
                    </a:lnTo>
                    <a:cubicBezTo>
                      <a:pt x="2714370" y="106272"/>
                      <a:pt x="2698007" y="122636"/>
                      <a:pt x="2677821" y="122636"/>
                    </a:cubicBezTo>
                    <a:lnTo>
                      <a:pt x="36550" y="122636"/>
                    </a:lnTo>
                    <a:cubicBezTo>
                      <a:pt x="26856" y="122636"/>
                      <a:pt x="17560" y="118785"/>
                      <a:pt x="10705" y="111931"/>
                    </a:cubicBezTo>
                    <a:cubicBezTo>
                      <a:pt x="3851" y="105076"/>
                      <a:pt x="0" y="95780"/>
                      <a:pt x="0" y="86086"/>
                    </a:cubicBezTo>
                    <a:lnTo>
                      <a:pt x="0" y="36550"/>
                    </a:lnTo>
                    <a:cubicBezTo>
                      <a:pt x="0" y="16364"/>
                      <a:pt x="16364" y="0"/>
                      <a:pt x="3655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650764" cy="65076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9214" y="0"/>
              <a:ext cx="650764" cy="65076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38428" y="0"/>
              <a:ext cx="650764" cy="65076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3874139" y="2175693"/>
            <a:ext cx="3393389" cy="6558760"/>
            <a:chOff x="0" y="0"/>
            <a:chExt cx="893732" cy="17274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3732" cy="1727410"/>
            </a:xfrm>
            <a:custGeom>
              <a:avLst/>
              <a:gdLst/>
              <a:ahLst/>
              <a:cxnLst/>
              <a:rect l="l" t="t" r="r" b="b"/>
              <a:pathLst>
                <a:path w="893732" h="1727410">
                  <a:moveTo>
                    <a:pt x="27378" y="0"/>
                  </a:moveTo>
                  <a:lnTo>
                    <a:pt x="866354" y="0"/>
                  </a:lnTo>
                  <a:cubicBezTo>
                    <a:pt x="873616" y="0"/>
                    <a:pt x="880579" y="2884"/>
                    <a:pt x="885713" y="8019"/>
                  </a:cubicBezTo>
                  <a:cubicBezTo>
                    <a:pt x="890848" y="13153"/>
                    <a:pt x="893732" y="20117"/>
                    <a:pt x="893732" y="27378"/>
                  </a:cubicBezTo>
                  <a:lnTo>
                    <a:pt x="893732" y="1700032"/>
                  </a:lnTo>
                  <a:cubicBezTo>
                    <a:pt x="893732" y="1707293"/>
                    <a:pt x="890848" y="1714257"/>
                    <a:pt x="885713" y="1719391"/>
                  </a:cubicBezTo>
                  <a:cubicBezTo>
                    <a:pt x="880579" y="1724526"/>
                    <a:pt x="873616" y="1727410"/>
                    <a:pt x="866354" y="1727410"/>
                  </a:cubicBezTo>
                  <a:lnTo>
                    <a:pt x="27378" y="1727410"/>
                  </a:lnTo>
                  <a:cubicBezTo>
                    <a:pt x="20117" y="1727410"/>
                    <a:pt x="13153" y="1724526"/>
                    <a:pt x="8019" y="1719391"/>
                  </a:cubicBezTo>
                  <a:cubicBezTo>
                    <a:pt x="2884" y="1714257"/>
                    <a:pt x="0" y="1707293"/>
                    <a:pt x="0" y="1700032"/>
                  </a:cubicBezTo>
                  <a:lnTo>
                    <a:pt x="0" y="27378"/>
                  </a:lnTo>
                  <a:cubicBezTo>
                    <a:pt x="0" y="20117"/>
                    <a:pt x="2884" y="13153"/>
                    <a:pt x="8019" y="8019"/>
                  </a:cubicBezTo>
                  <a:cubicBezTo>
                    <a:pt x="13153" y="2884"/>
                    <a:pt x="20117" y="0"/>
                    <a:pt x="27378" y="0"/>
                  </a:cubicBezTo>
                  <a:close/>
                </a:path>
              </a:pathLst>
            </a:custGeom>
            <a:solidFill>
              <a:srgbClr val="9FB9D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4318275" y="2387211"/>
            <a:ext cx="2562268" cy="6135724"/>
          </a:xfrm>
          <a:custGeom>
            <a:avLst/>
            <a:gdLst/>
            <a:ahLst/>
            <a:cxnLst/>
            <a:rect l="l" t="t" r="r" b="b"/>
            <a:pathLst>
              <a:path w="2562268" h="6135724">
                <a:moveTo>
                  <a:pt x="0" y="0"/>
                </a:moveTo>
                <a:lnTo>
                  <a:pt x="2562268" y="0"/>
                </a:lnTo>
                <a:lnTo>
                  <a:pt x="2562268" y="6135724"/>
                </a:lnTo>
                <a:lnTo>
                  <a:pt x="0" y="6135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0" b="-41589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1" name="Group 31"/>
          <p:cNvGrpSpPr/>
          <p:nvPr/>
        </p:nvGrpSpPr>
        <p:grpSpPr>
          <a:xfrm>
            <a:off x="4213130" y="2175693"/>
            <a:ext cx="3582824" cy="6558760"/>
            <a:chOff x="0" y="0"/>
            <a:chExt cx="4777099" cy="874501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777099" cy="8745014"/>
              <a:chOff x="0" y="0"/>
              <a:chExt cx="943624" cy="172741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43624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943624" h="1727410">
                    <a:moveTo>
                      <a:pt x="25930" y="0"/>
                    </a:moveTo>
                    <a:lnTo>
                      <a:pt x="917694" y="0"/>
                    </a:lnTo>
                    <a:cubicBezTo>
                      <a:pt x="932015" y="0"/>
                      <a:pt x="943624" y="11609"/>
                      <a:pt x="943624" y="25930"/>
                    </a:cubicBezTo>
                    <a:lnTo>
                      <a:pt x="943624" y="1701480"/>
                    </a:lnTo>
                    <a:cubicBezTo>
                      <a:pt x="943624" y="1708357"/>
                      <a:pt x="940892" y="1714952"/>
                      <a:pt x="936030" y="1719815"/>
                    </a:cubicBezTo>
                    <a:cubicBezTo>
                      <a:pt x="931167" y="1724678"/>
                      <a:pt x="924571" y="1727410"/>
                      <a:pt x="917694" y="1727410"/>
                    </a:cubicBezTo>
                    <a:lnTo>
                      <a:pt x="25930" y="1727410"/>
                    </a:lnTo>
                    <a:cubicBezTo>
                      <a:pt x="11609" y="1727410"/>
                      <a:pt x="0" y="1715801"/>
                      <a:pt x="0" y="1701480"/>
                    </a:cubicBezTo>
                    <a:lnTo>
                      <a:pt x="0" y="25930"/>
                    </a:lnTo>
                    <a:cubicBezTo>
                      <a:pt x="0" y="11609"/>
                      <a:pt x="11609" y="0"/>
                      <a:pt x="25930" y="0"/>
                    </a:cubicBezTo>
                    <a:close/>
                  </a:path>
                </a:pathLst>
              </a:custGeom>
              <a:solidFill>
                <a:srgbClr val="9FB9D0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705631" y="226594"/>
              <a:ext cx="3337515" cy="8014673"/>
            </a:xfrm>
            <a:custGeom>
              <a:avLst/>
              <a:gdLst/>
              <a:ahLst/>
              <a:cxnLst/>
              <a:rect l="l" t="t" r="r" b="b"/>
              <a:pathLst>
                <a:path w="3337515" h="8014673">
                  <a:moveTo>
                    <a:pt x="0" y="0"/>
                  </a:moveTo>
                  <a:lnTo>
                    <a:pt x="3337516" y="0"/>
                  </a:lnTo>
                  <a:lnTo>
                    <a:pt x="3337516" y="8014673"/>
                  </a:lnTo>
                  <a:lnTo>
                    <a:pt x="0" y="8014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65940" y="1516147"/>
            <a:ext cx="1175063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1"/>
              </a:lnSpc>
            </a:pPr>
            <a:r>
              <a:rPr lang="en-US" sz="6600" dirty="0">
                <a:solidFill>
                  <a:srgbClr val="86406E"/>
                </a:solidFill>
                <a:latin typeface="Showcard Gothic" panose="04020904020102020604" pitchFamily="82" charset="0"/>
              </a:rPr>
              <a:t>TAMPILAN </a:t>
            </a:r>
          </a:p>
          <a:p>
            <a:pPr marL="0" lvl="0" indent="0" algn="ctr">
              <a:lnSpc>
                <a:spcPts val="6471"/>
              </a:lnSpc>
              <a:spcBef>
                <a:spcPct val="0"/>
              </a:spcBef>
            </a:pPr>
            <a:r>
              <a:rPr lang="en-US" sz="6600" dirty="0">
                <a:solidFill>
                  <a:srgbClr val="86406E"/>
                </a:solidFill>
                <a:latin typeface="Showcard Gothic" panose="04020904020102020604" pitchFamily="82" charset="0"/>
              </a:rPr>
              <a:t>MASUK</a:t>
            </a:r>
          </a:p>
        </p:txBody>
      </p:sp>
      <p:sp>
        <p:nvSpPr>
          <p:cNvPr id="42" name="Freeform 42"/>
          <p:cNvSpPr/>
          <p:nvPr/>
        </p:nvSpPr>
        <p:spPr>
          <a:xfrm>
            <a:off x="16415059" y="9744828"/>
            <a:ext cx="231598" cy="164224"/>
          </a:xfrm>
          <a:custGeom>
            <a:avLst/>
            <a:gdLst/>
            <a:ahLst/>
            <a:cxnLst/>
            <a:rect l="l" t="t" r="r" b="b"/>
            <a:pathLst>
              <a:path w="308798" h="218966">
                <a:moveTo>
                  <a:pt x="0" y="0"/>
                </a:moveTo>
                <a:lnTo>
                  <a:pt x="308798" y="0"/>
                </a:lnTo>
                <a:lnTo>
                  <a:pt x="308798" y="218965"/>
                </a:lnTo>
                <a:lnTo>
                  <a:pt x="0" y="218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7" name="Group 66"/>
          <p:cNvGrpSpPr/>
          <p:nvPr/>
        </p:nvGrpSpPr>
        <p:grpSpPr>
          <a:xfrm>
            <a:off x="6502338" y="7751201"/>
            <a:ext cx="1899219" cy="1055535"/>
            <a:chOff x="6502338" y="7751201"/>
            <a:chExt cx="1899219" cy="1055535"/>
          </a:xfrm>
        </p:grpSpPr>
        <p:sp>
          <p:nvSpPr>
            <p:cNvPr id="44" name="Freeform 44"/>
            <p:cNvSpPr/>
            <p:nvPr/>
          </p:nvSpPr>
          <p:spPr>
            <a:xfrm>
              <a:off x="6502338" y="7978649"/>
              <a:ext cx="1663151" cy="544286"/>
            </a:xfrm>
            <a:custGeom>
              <a:avLst/>
              <a:gdLst/>
              <a:ahLst/>
              <a:cxnLst/>
              <a:rect l="l" t="t" r="r" b="b"/>
              <a:pathLst>
                <a:path w="417893" h="136760">
                  <a:moveTo>
                    <a:pt x="68380" y="0"/>
                  </a:moveTo>
                  <a:lnTo>
                    <a:pt x="349513" y="0"/>
                  </a:lnTo>
                  <a:cubicBezTo>
                    <a:pt x="387278" y="0"/>
                    <a:pt x="417893" y="30615"/>
                    <a:pt x="417893" y="68380"/>
                  </a:cubicBezTo>
                  <a:lnTo>
                    <a:pt x="417893" y="68380"/>
                  </a:lnTo>
                  <a:cubicBezTo>
                    <a:pt x="417893" y="86516"/>
                    <a:pt x="410688" y="103909"/>
                    <a:pt x="397865" y="116732"/>
                  </a:cubicBezTo>
                  <a:cubicBezTo>
                    <a:pt x="385041" y="129556"/>
                    <a:pt x="367648" y="136760"/>
                    <a:pt x="349513" y="136760"/>
                  </a:cubicBezTo>
                  <a:lnTo>
                    <a:pt x="68380" y="136760"/>
                  </a:lnTo>
                  <a:cubicBezTo>
                    <a:pt x="30615" y="136760"/>
                    <a:pt x="0" y="106146"/>
                    <a:pt x="0" y="68380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86406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502339" y="7751201"/>
              <a:ext cx="1899218" cy="105553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Roboto"/>
                </a:rPr>
                <a:t>    Before</a:t>
              </a:r>
            </a:p>
          </p:txBody>
        </p:sp>
      </p:grpSp>
      <p:sp>
        <p:nvSpPr>
          <p:cNvPr id="47" name="Freeform 47"/>
          <p:cNvSpPr/>
          <p:nvPr/>
        </p:nvSpPr>
        <p:spPr>
          <a:xfrm>
            <a:off x="13042564" y="8250792"/>
            <a:ext cx="1663151" cy="544286"/>
          </a:xfrm>
          <a:custGeom>
            <a:avLst/>
            <a:gdLst/>
            <a:ahLst/>
            <a:cxnLst/>
            <a:rect l="l" t="t" r="r" b="b"/>
            <a:pathLst>
              <a:path w="417893" h="136760">
                <a:moveTo>
                  <a:pt x="68380" y="0"/>
                </a:moveTo>
                <a:lnTo>
                  <a:pt x="349513" y="0"/>
                </a:lnTo>
                <a:cubicBezTo>
                  <a:pt x="387278" y="0"/>
                  <a:pt x="417893" y="30615"/>
                  <a:pt x="417893" y="68380"/>
                </a:cubicBezTo>
                <a:lnTo>
                  <a:pt x="417893" y="68380"/>
                </a:lnTo>
                <a:cubicBezTo>
                  <a:pt x="417893" y="86516"/>
                  <a:pt x="410688" y="103909"/>
                  <a:pt x="397865" y="116732"/>
                </a:cubicBezTo>
                <a:cubicBezTo>
                  <a:pt x="385041" y="129556"/>
                  <a:pt x="367648" y="136760"/>
                  <a:pt x="349513" y="136760"/>
                </a:cubicBezTo>
                <a:lnTo>
                  <a:pt x="68380" y="136760"/>
                </a:lnTo>
                <a:cubicBezTo>
                  <a:pt x="30615" y="136760"/>
                  <a:pt x="0" y="106146"/>
                  <a:pt x="0" y="68380"/>
                </a:cubicBezTo>
                <a:lnTo>
                  <a:pt x="0" y="68380"/>
                </a:lnTo>
                <a:cubicBezTo>
                  <a:pt x="0" y="30615"/>
                  <a:pt x="30615" y="0"/>
                  <a:pt x="68380" y="0"/>
                </a:cubicBezTo>
                <a:close/>
              </a:path>
            </a:pathLst>
          </a:custGeom>
          <a:solidFill>
            <a:srgbClr val="86406E"/>
          </a:solidFill>
        </p:spPr>
        <p:txBody>
          <a:bodyPr/>
          <a:lstStyle/>
          <a:p>
            <a:endParaRPr lang="en-ID"/>
          </a:p>
        </p:txBody>
      </p:sp>
      <p:sp>
        <p:nvSpPr>
          <p:cNvPr id="48" name="TextBox 48"/>
          <p:cNvSpPr txBox="1"/>
          <p:nvPr/>
        </p:nvSpPr>
        <p:spPr>
          <a:xfrm>
            <a:off x="13042564" y="7962900"/>
            <a:ext cx="1663151" cy="1076184"/>
          </a:xfrm>
          <a:prstGeom prst="rect">
            <a:avLst/>
          </a:prstGeom>
        </p:spPr>
        <p:txBody>
          <a:bodyPr lIns="53248" tIns="53248" rIns="53248" bIns="53248" rtlCol="0" anchor="ctr"/>
          <a:lstStyle/>
          <a:p>
            <a:pPr algn="ctr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latin typeface="Roboto"/>
              </a:rPr>
              <a:t>After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8157904" y="3504414"/>
            <a:ext cx="5526801" cy="4859720"/>
            <a:chOff x="0" y="0"/>
            <a:chExt cx="7369067" cy="6479627"/>
          </a:xfrm>
        </p:grpSpPr>
        <p:sp>
          <p:nvSpPr>
            <p:cNvPr id="50" name="Freeform 50"/>
            <p:cNvSpPr/>
            <p:nvPr/>
          </p:nvSpPr>
          <p:spPr>
            <a:xfrm rot="5400000">
              <a:off x="3319165" y="2429724"/>
              <a:ext cx="3736427" cy="4363378"/>
            </a:xfrm>
            <a:custGeom>
              <a:avLst/>
              <a:gdLst/>
              <a:ahLst/>
              <a:cxnLst/>
              <a:rect l="l" t="t" r="r" b="b"/>
              <a:pathLst>
                <a:path w="3736427" h="4363378">
                  <a:moveTo>
                    <a:pt x="0" y="0"/>
                  </a:moveTo>
                  <a:lnTo>
                    <a:pt x="3736427" y="0"/>
                  </a:lnTo>
                  <a:lnTo>
                    <a:pt x="3736427" y="4363379"/>
                  </a:lnTo>
                  <a:lnTo>
                    <a:pt x="0" y="436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0"/>
              <a:ext cx="4718304" cy="5486400"/>
            </a:xfrm>
            <a:custGeom>
              <a:avLst/>
              <a:gdLst/>
              <a:ahLst/>
              <a:cxnLst/>
              <a:rect l="l" t="t" r="r" b="b"/>
              <a:pathLst>
                <a:path w="4718304" h="5486400">
                  <a:moveTo>
                    <a:pt x="0" y="0"/>
                  </a:moveTo>
                  <a:lnTo>
                    <a:pt x="4718304" y="0"/>
                  </a:lnTo>
                  <a:lnTo>
                    <a:pt x="471830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53" name="TextBox 53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54" name="Group 54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287371" y="4397824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63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65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6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64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9694" y="463732"/>
            <a:ext cx="14491795" cy="8484163"/>
            <a:chOff x="0" y="0"/>
            <a:chExt cx="3816769" cy="2234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6769" cy="2234512"/>
            </a:xfrm>
            <a:custGeom>
              <a:avLst/>
              <a:gdLst/>
              <a:ahLst/>
              <a:cxnLst/>
              <a:rect l="l" t="t" r="r" b="b"/>
              <a:pathLst>
                <a:path w="3816769" h="2234512">
                  <a:moveTo>
                    <a:pt x="42738" y="0"/>
                  </a:moveTo>
                  <a:lnTo>
                    <a:pt x="3774031" y="0"/>
                  </a:lnTo>
                  <a:cubicBezTo>
                    <a:pt x="3797635" y="0"/>
                    <a:pt x="3816769" y="19135"/>
                    <a:pt x="3816769" y="42738"/>
                  </a:cubicBezTo>
                  <a:lnTo>
                    <a:pt x="3816769" y="2191774"/>
                  </a:lnTo>
                  <a:cubicBezTo>
                    <a:pt x="3816769" y="2215378"/>
                    <a:pt x="3797635" y="2234512"/>
                    <a:pt x="3774031" y="2234512"/>
                  </a:cubicBezTo>
                  <a:lnTo>
                    <a:pt x="42738" y="2234512"/>
                  </a:lnTo>
                  <a:cubicBezTo>
                    <a:pt x="19135" y="2234512"/>
                    <a:pt x="0" y="2215378"/>
                    <a:pt x="0" y="2191774"/>
                  </a:cubicBezTo>
                  <a:lnTo>
                    <a:pt x="0" y="42738"/>
                  </a:lnTo>
                  <a:cubicBezTo>
                    <a:pt x="0" y="19135"/>
                    <a:pt x="19135" y="0"/>
                    <a:pt x="4273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399631"/>
            <a:ext cx="18288000" cy="887369"/>
            <a:chOff x="0" y="0"/>
            <a:chExt cx="4595146" cy="222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95146" cy="222965"/>
            </a:xfrm>
            <a:custGeom>
              <a:avLst/>
              <a:gdLst/>
              <a:ahLst/>
              <a:cxnLst/>
              <a:rect l="l" t="t" r="r" b="b"/>
              <a:pathLst>
                <a:path w="4595146" h="222965">
                  <a:moveTo>
                    <a:pt x="16933" y="0"/>
                  </a:moveTo>
                  <a:lnTo>
                    <a:pt x="4578213" y="0"/>
                  </a:lnTo>
                  <a:cubicBezTo>
                    <a:pt x="4582704" y="0"/>
                    <a:pt x="4587011" y="1784"/>
                    <a:pt x="4590186" y="4960"/>
                  </a:cubicBezTo>
                  <a:cubicBezTo>
                    <a:pt x="4593362" y="8135"/>
                    <a:pt x="4595146" y="12442"/>
                    <a:pt x="4595146" y="16933"/>
                  </a:cubicBezTo>
                  <a:lnTo>
                    <a:pt x="4595146" y="206032"/>
                  </a:lnTo>
                  <a:cubicBezTo>
                    <a:pt x="4595146" y="210523"/>
                    <a:pt x="4593362" y="214830"/>
                    <a:pt x="4590186" y="218006"/>
                  </a:cubicBezTo>
                  <a:cubicBezTo>
                    <a:pt x="4587011" y="221181"/>
                    <a:pt x="4582704" y="222965"/>
                    <a:pt x="4578213" y="222965"/>
                  </a:cubicBezTo>
                  <a:lnTo>
                    <a:pt x="16933" y="222965"/>
                  </a:lnTo>
                  <a:cubicBezTo>
                    <a:pt x="12442" y="222965"/>
                    <a:pt x="8135" y="221181"/>
                    <a:pt x="4960" y="218006"/>
                  </a:cubicBezTo>
                  <a:cubicBezTo>
                    <a:pt x="1784" y="214830"/>
                    <a:pt x="0" y="210523"/>
                    <a:pt x="0" y="206032"/>
                  </a:cubicBezTo>
                  <a:lnTo>
                    <a:pt x="0" y="16933"/>
                  </a:lnTo>
                  <a:cubicBezTo>
                    <a:pt x="0" y="12442"/>
                    <a:pt x="1784" y="8135"/>
                    <a:pt x="4960" y="4960"/>
                  </a:cubicBezTo>
                  <a:cubicBezTo>
                    <a:pt x="8135" y="1784"/>
                    <a:pt x="12442" y="0"/>
                    <a:pt x="16933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20625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634187" y="634187"/>
                </a:moveTo>
                <a:lnTo>
                  <a:pt x="0" y="634187"/>
                </a:lnTo>
                <a:lnTo>
                  <a:pt x="0" y="0"/>
                </a:lnTo>
                <a:lnTo>
                  <a:pt x="634187" y="0"/>
                </a:lnTo>
                <a:lnTo>
                  <a:pt x="634187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17454748" y="9526222"/>
            <a:ext cx="634188" cy="634188"/>
          </a:xfrm>
          <a:custGeom>
            <a:avLst/>
            <a:gdLst/>
            <a:ahLst/>
            <a:cxnLst/>
            <a:rect l="l" t="t" r="r" b="b"/>
            <a:pathLst>
              <a:path w="634188" h="634188">
                <a:moveTo>
                  <a:pt x="0" y="634187"/>
                </a:moveTo>
                <a:lnTo>
                  <a:pt x="634188" y="634187"/>
                </a:lnTo>
                <a:lnTo>
                  <a:pt x="634188" y="0"/>
                </a:lnTo>
                <a:lnTo>
                  <a:pt x="0" y="0"/>
                </a:lnTo>
                <a:lnTo>
                  <a:pt x="0" y="6341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58735" y="887710"/>
            <a:ext cx="469965" cy="281979"/>
          </a:xfrm>
          <a:custGeom>
            <a:avLst/>
            <a:gdLst/>
            <a:ahLst/>
            <a:cxnLst/>
            <a:rect l="l" t="t" r="r" b="b"/>
            <a:pathLst>
              <a:path w="469965" h="281979">
                <a:moveTo>
                  <a:pt x="0" y="0"/>
                </a:moveTo>
                <a:lnTo>
                  <a:pt x="469965" y="0"/>
                </a:lnTo>
                <a:lnTo>
                  <a:pt x="469965" y="281980"/>
                </a:lnTo>
                <a:lnTo>
                  <a:pt x="0" y="28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10898407" y="9599279"/>
            <a:ext cx="2786298" cy="488073"/>
            <a:chOff x="0" y="0"/>
            <a:chExt cx="700101" cy="1226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01" cy="122636"/>
            </a:xfrm>
            <a:custGeom>
              <a:avLst/>
              <a:gdLst/>
              <a:ahLst/>
              <a:cxnLst/>
              <a:rect l="l" t="t" r="r" b="b"/>
              <a:pathLst>
                <a:path w="700101" h="122636">
                  <a:moveTo>
                    <a:pt x="61318" y="0"/>
                  </a:moveTo>
                  <a:lnTo>
                    <a:pt x="638783" y="0"/>
                  </a:lnTo>
                  <a:cubicBezTo>
                    <a:pt x="655045" y="0"/>
                    <a:pt x="670642" y="6460"/>
                    <a:pt x="682141" y="17960"/>
                  </a:cubicBezTo>
                  <a:cubicBezTo>
                    <a:pt x="693641" y="29459"/>
                    <a:pt x="700101" y="45055"/>
                    <a:pt x="700101" y="61318"/>
                  </a:cubicBezTo>
                  <a:lnTo>
                    <a:pt x="700101" y="61318"/>
                  </a:lnTo>
                  <a:cubicBezTo>
                    <a:pt x="700101" y="95183"/>
                    <a:pt x="672648" y="122636"/>
                    <a:pt x="638783" y="122636"/>
                  </a:cubicBezTo>
                  <a:lnTo>
                    <a:pt x="61318" y="122636"/>
                  </a:lnTo>
                  <a:cubicBezTo>
                    <a:pt x="45055" y="122636"/>
                    <a:pt x="29459" y="116176"/>
                    <a:pt x="17960" y="104676"/>
                  </a:cubicBezTo>
                  <a:cubicBezTo>
                    <a:pt x="6460" y="93177"/>
                    <a:pt x="0" y="77581"/>
                    <a:pt x="0" y="61318"/>
                  </a:cubicBezTo>
                  <a:lnTo>
                    <a:pt x="0" y="61318"/>
                  </a:lnTo>
                  <a:cubicBezTo>
                    <a:pt x="0" y="45055"/>
                    <a:pt x="6460" y="29459"/>
                    <a:pt x="17960" y="17960"/>
                  </a:cubicBezTo>
                  <a:cubicBezTo>
                    <a:pt x="29459" y="6460"/>
                    <a:pt x="45055" y="0"/>
                    <a:pt x="61318" y="0"/>
                  </a:cubicBezTo>
                  <a:close/>
                </a:path>
              </a:pathLst>
            </a:custGeom>
            <a:solidFill>
              <a:srgbClr val="405A8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13130" y="789008"/>
            <a:ext cx="12904923" cy="488073"/>
            <a:chOff x="0" y="0"/>
            <a:chExt cx="17206565" cy="650764"/>
          </a:xfrm>
        </p:grpSpPr>
        <p:grpSp>
          <p:nvGrpSpPr>
            <p:cNvPr id="15" name="Group 15"/>
            <p:cNvGrpSpPr/>
            <p:nvPr/>
          </p:nvGrpSpPr>
          <p:grpSpPr>
            <a:xfrm>
              <a:off x="2802843" y="0"/>
              <a:ext cx="14403722" cy="650764"/>
              <a:chOff x="0" y="0"/>
              <a:chExt cx="2714370" cy="1226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714370" cy="122636"/>
              </a:xfrm>
              <a:custGeom>
                <a:avLst/>
                <a:gdLst/>
                <a:ahLst/>
                <a:cxnLst/>
                <a:rect l="l" t="t" r="r" b="b"/>
                <a:pathLst>
                  <a:path w="2714370" h="122636">
                    <a:moveTo>
                      <a:pt x="36550" y="0"/>
                    </a:moveTo>
                    <a:lnTo>
                      <a:pt x="2677821" y="0"/>
                    </a:lnTo>
                    <a:cubicBezTo>
                      <a:pt x="2698007" y="0"/>
                      <a:pt x="2714370" y="16364"/>
                      <a:pt x="2714370" y="36550"/>
                    </a:cubicBezTo>
                    <a:lnTo>
                      <a:pt x="2714370" y="86086"/>
                    </a:lnTo>
                    <a:cubicBezTo>
                      <a:pt x="2714370" y="106272"/>
                      <a:pt x="2698007" y="122636"/>
                      <a:pt x="2677821" y="122636"/>
                    </a:cubicBezTo>
                    <a:lnTo>
                      <a:pt x="36550" y="122636"/>
                    </a:lnTo>
                    <a:cubicBezTo>
                      <a:pt x="26856" y="122636"/>
                      <a:pt x="17560" y="118785"/>
                      <a:pt x="10705" y="111931"/>
                    </a:cubicBezTo>
                    <a:cubicBezTo>
                      <a:pt x="3851" y="105076"/>
                      <a:pt x="0" y="95780"/>
                      <a:pt x="0" y="86086"/>
                    </a:cubicBezTo>
                    <a:lnTo>
                      <a:pt x="0" y="36550"/>
                    </a:lnTo>
                    <a:cubicBezTo>
                      <a:pt x="0" y="16364"/>
                      <a:pt x="16364" y="0"/>
                      <a:pt x="3655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650764" cy="650764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9214" y="0"/>
              <a:ext cx="650764" cy="65076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38428" y="0"/>
              <a:ext cx="650764" cy="65076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05A86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3874139" y="2175693"/>
            <a:ext cx="3393389" cy="6558760"/>
            <a:chOff x="0" y="0"/>
            <a:chExt cx="893732" cy="17274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3732" cy="1727410"/>
            </a:xfrm>
            <a:custGeom>
              <a:avLst/>
              <a:gdLst/>
              <a:ahLst/>
              <a:cxnLst/>
              <a:rect l="l" t="t" r="r" b="b"/>
              <a:pathLst>
                <a:path w="893732" h="1727410">
                  <a:moveTo>
                    <a:pt x="27378" y="0"/>
                  </a:moveTo>
                  <a:lnTo>
                    <a:pt x="866354" y="0"/>
                  </a:lnTo>
                  <a:cubicBezTo>
                    <a:pt x="873616" y="0"/>
                    <a:pt x="880579" y="2884"/>
                    <a:pt x="885713" y="8019"/>
                  </a:cubicBezTo>
                  <a:cubicBezTo>
                    <a:pt x="890848" y="13153"/>
                    <a:pt x="893732" y="20117"/>
                    <a:pt x="893732" y="27378"/>
                  </a:cubicBezTo>
                  <a:lnTo>
                    <a:pt x="893732" y="1700032"/>
                  </a:lnTo>
                  <a:cubicBezTo>
                    <a:pt x="893732" y="1707293"/>
                    <a:pt x="890848" y="1714257"/>
                    <a:pt x="885713" y="1719391"/>
                  </a:cubicBezTo>
                  <a:cubicBezTo>
                    <a:pt x="880579" y="1724526"/>
                    <a:pt x="873616" y="1727410"/>
                    <a:pt x="866354" y="1727410"/>
                  </a:cubicBezTo>
                  <a:lnTo>
                    <a:pt x="27378" y="1727410"/>
                  </a:lnTo>
                  <a:cubicBezTo>
                    <a:pt x="20117" y="1727410"/>
                    <a:pt x="13153" y="1724526"/>
                    <a:pt x="8019" y="1719391"/>
                  </a:cubicBezTo>
                  <a:cubicBezTo>
                    <a:pt x="2884" y="1714257"/>
                    <a:pt x="0" y="1707293"/>
                    <a:pt x="0" y="1700032"/>
                  </a:cubicBezTo>
                  <a:lnTo>
                    <a:pt x="0" y="27378"/>
                  </a:lnTo>
                  <a:cubicBezTo>
                    <a:pt x="0" y="20117"/>
                    <a:pt x="2884" y="13153"/>
                    <a:pt x="8019" y="8019"/>
                  </a:cubicBezTo>
                  <a:cubicBezTo>
                    <a:pt x="13153" y="2884"/>
                    <a:pt x="20117" y="0"/>
                    <a:pt x="27378" y="0"/>
                  </a:cubicBezTo>
                  <a:close/>
                </a:path>
              </a:pathLst>
            </a:custGeom>
            <a:solidFill>
              <a:srgbClr val="9FB9D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213130" y="2175693"/>
            <a:ext cx="3582824" cy="6558760"/>
            <a:chOff x="0" y="0"/>
            <a:chExt cx="943624" cy="172741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3624" cy="1727410"/>
            </a:xfrm>
            <a:custGeom>
              <a:avLst/>
              <a:gdLst/>
              <a:ahLst/>
              <a:cxnLst/>
              <a:rect l="l" t="t" r="r" b="b"/>
              <a:pathLst>
                <a:path w="943624" h="1727410">
                  <a:moveTo>
                    <a:pt x="25930" y="0"/>
                  </a:moveTo>
                  <a:lnTo>
                    <a:pt x="917694" y="0"/>
                  </a:lnTo>
                  <a:cubicBezTo>
                    <a:pt x="932015" y="0"/>
                    <a:pt x="943624" y="11609"/>
                    <a:pt x="943624" y="25930"/>
                  </a:cubicBezTo>
                  <a:lnTo>
                    <a:pt x="943624" y="1701480"/>
                  </a:lnTo>
                  <a:cubicBezTo>
                    <a:pt x="943624" y="1708357"/>
                    <a:pt x="940892" y="1714952"/>
                    <a:pt x="936030" y="1719815"/>
                  </a:cubicBezTo>
                  <a:cubicBezTo>
                    <a:pt x="931167" y="1724678"/>
                    <a:pt x="924571" y="1727410"/>
                    <a:pt x="917694" y="1727410"/>
                  </a:cubicBezTo>
                  <a:lnTo>
                    <a:pt x="25930" y="1727410"/>
                  </a:lnTo>
                  <a:cubicBezTo>
                    <a:pt x="11609" y="1727410"/>
                    <a:pt x="0" y="1715801"/>
                    <a:pt x="0" y="1701480"/>
                  </a:cubicBezTo>
                  <a:lnTo>
                    <a:pt x="0" y="25930"/>
                  </a:lnTo>
                  <a:cubicBezTo>
                    <a:pt x="0" y="11609"/>
                    <a:pt x="11609" y="0"/>
                    <a:pt x="25930" y="0"/>
                  </a:cubicBezTo>
                  <a:close/>
                </a:path>
              </a:pathLst>
            </a:custGeom>
            <a:solidFill>
              <a:srgbClr val="9FB9D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965940" y="1356543"/>
            <a:ext cx="11750635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1"/>
              </a:lnSpc>
            </a:pPr>
            <a:r>
              <a:rPr lang="en-US" sz="5393" dirty="0">
                <a:solidFill>
                  <a:srgbClr val="86406E"/>
                </a:solidFill>
                <a:latin typeface="Showcard Gothic" panose="04020904020102020604" pitchFamily="82" charset="0"/>
              </a:rPr>
              <a:t>TAMPILAN MEMILIH</a:t>
            </a:r>
          </a:p>
          <a:p>
            <a:pPr marL="0" lvl="0" indent="0" algn="ctr">
              <a:lnSpc>
                <a:spcPts val="6471"/>
              </a:lnSpc>
              <a:spcBef>
                <a:spcPct val="0"/>
              </a:spcBef>
            </a:pPr>
            <a:r>
              <a:rPr lang="en-US" sz="5393" dirty="0">
                <a:solidFill>
                  <a:srgbClr val="86406E"/>
                </a:solidFill>
                <a:latin typeface="Showcard Gothic" panose="04020904020102020604" pitchFamily="82" charset="0"/>
              </a:rPr>
              <a:t>MATKUL</a:t>
            </a:r>
          </a:p>
        </p:txBody>
      </p:sp>
      <p:sp>
        <p:nvSpPr>
          <p:cNvPr id="39" name="Freeform 39"/>
          <p:cNvSpPr/>
          <p:nvPr/>
        </p:nvSpPr>
        <p:spPr>
          <a:xfrm>
            <a:off x="14314826" y="2353666"/>
            <a:ext cx="2600171" cy="6150220"/>
          </a:xfrm>
          <a:custGeom>
            <a:avLst/>
            <a:gdLst/>
            <a:ahLst/>
            <a:cxnLst/>
            <a:rect l="l" t="t" r="r" b="b"/>
            <a:pathLst>
              <a:path w="2600171" h="6150220">
                <a:moveTo>
                  <a:pt x="0" y="0"/>
                </a:moveTo>
                <a:lnTo>
                  <a:pt x="2600171" y="0"/>
                </a:lnTo>
                <a:lnTo>
                  <a:pt x="2600171" y="6150219"/>
                </a:lnTo>
                <a:lnTo>
                  <a:pt x="0" y="6150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25" b="-75702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0" name="Group 40"/>
          <p:cNvGrpSpPr/>
          <p:nvPr/>
        </p:nvGrpSpPr>
        <p:grpSpPr>
          <a:xfrm>
            <a:off x="13042564" y="8023343"/>
            <a:ext cx="1663151" cy="1004016"/>
            <a:chOff x="0" y="-57150"/>
            <a:chExt cx="417893" cy="25227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17893" cy="136760"/>
            </a:xfrm>
            <a:custGeom>
              <a:avLst/>
              <a:gdLst/>
              <a:ahLst/>
              <a:cxnLst/>
              <a:rect l="l" t="t" r="r" b="b"/>
              <a:pathLst>
                <a:path w="417893" h="136760">
                  <a:moveTo>
                    <a:pt x="68380" y="0"/>
                  </a:moveTo>
                  <a:lnTo>
                    <a:pt x="349513" y="0"/>
                  </a:lnTo>
                  <a:cubicBezTo>
                    <a:pt x="387278" y="0"/>
                    <a:pt x="417893" y="30615"/>
                    <a:pt x="417893" y="68380"/>
                  </a:cubicBezTo>
                  <a:lnTo>
                    <a:pt x="417893" y="68380"/>
                  </a:lnTo>
                  <a:cubicBezTo>
                    <a:pt x="417893" y="86516"/>
                    <a:pt x="410688" y="103909"/>
                    <a:pt x="397865" y="116732"/>
                  </a:cubicBezTo>
                  <a:cubicBezTo>
                    <a:pt x="385041" y="129556"/>
                    <a:pt x="367648" y="136760"/>
                    <a:pt x="349513" y="136760"/>
                  </a:cubicBezTo>
                  <a:lnTo>
                    <a:pt x="68380" y="136760"/>
                  </a:lnTo>
                  <a:cubicBezTo>
                    <a:pt x="30615" y="136760"/>
                    <a:pt x="0" y="106146"/>
                    <a:pt x="0" y="68380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86406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417893" cy="252274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Roboto"/>
                </a:rPr>
                <a:t>After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4651207" y="2277362"/>
            <a:ext cx="2758007" cy="6374474"/>
          </a:xfrm>
          <a:custGeom>
            <a:avLst/>
            <a:gdLst/>
            <a:ahLst/>
            <a:cxnLst/>
            <a:rect l="l" t="t" r="r" b="b"/>
            <a:pathLst>
              <a:path w="2758007" h="6374474">
                <a:moveTo>
                  <a:pt x="0" y="0"/>
                </a:moveTo>
                <a:lnTo>
                  <a:pt x="2758007" y="0"/>
                </a:lnTo>
                <a:lnTo>
                  <a:pt x="2758007" y="6374473"/>
                </a:lnTo>
                <a:lnTo>
                  <a:pt x="0" y="6374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6597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7" name="TextBox 47"/>
          <p:cNvSpPr txBox="1"/>
          <p:nvPr/>
        </p:nvSpPr>
        <p:spPr>
          <a:xfrm>
            <a:off x="890586" y="734567"/>
            <a:ext cx="247195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6406E"/>
                </a:solidFill>
                <a:latin typeface="Roboto"/>
              </a:rPr>
              <a:t>Project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8157904" y="3504414"/>
            <a:ext cx="5526801" cy="4859720"/>
            <a:chOff x="0" y="0"/>
            <a:chExt cx="7369067" cy="6479627"/>
          </a:xfrm>
        </p:grpSpPr>
        <p:sp>
          <p:nvSpPr>
            <p:cNvPr id="49" name="Freeform 49"/>
            <p:cNvSpPr/>
            <p:nvPr/>
          </p:nvSpPr>
          <p:spPr>
            <a:xfrm rot="5400000">
              <a:off x="3319165" y="2429724"/>
              <a:ext cx="3736427" cy="4363378"/>
            </a:xfrm>
            <a:custGeom>
              <a:avLst/>
              <a:gdLst/>
              <a:ahLst/>
              <a:cxnLst/>
              <a:rect l="l" t="t" r="r" b="b"/>
              <a:pathLst>
                <a:path w="3736427" h="4363378">
                  <a:moveTo>
                    <a:pt x="0" y="0"/>
                  </a:moveTo>
                  <a:lnTo>
                    <a:pt x="3736427" y="0"/>
                  </a:lnTo>
                  <a:lnTo>
                    <a:pt x="3736427" y="4363379"/>
                  </a:lnTo>
                  <a:lnTo>
                    <a:pt x="0" y="4363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0" y="0"/>
              <a:ext cx="4718304" cy="5486400"/>
            </a:xfrm>
            <a:custGeom>
              <a:avLst/>
              <a:gdLst/>
              <a:ahLst/>
              <a:cxnLst/>
              <a:rect l="l" t="t" r="r" b="b"/>
              <a:pathLst>
                <a:path w="4718304" h="5486400">
                  <a:moveTo>
                    <a:pt x="0" y="0"/>
                  </a:moveTo>
                  <a:lnTo>
                    <a:pt x="4718304" y="0"/>
                  </a:lnTo>
                  <a:lnTo>
                    <a:pt x="471830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53883" y="2070978"/>
            <a:ext cx="3592582" cy="6707515"/>
            <a:chOff x="0" y="-9525"/>
            <a:chExt cx="4790110" cy="8943353"/>
          </a:xfrm>
        </p:grpSpPr>
        <p:sp>
          <p:nvSpPr>
            <p:cNvPr id="52" name="TextBox 52"/>
            <p:cNvSpPr txBox="1"/>
            <p:nvPr/>
          </p:nvSpPr>
          <p:spPr>
            <a:xfrm>
              <a:off x="508605" y="-9525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Introduction</a:t>
              </a:r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0" y="3118418"/>
              <a:ext cx="4790110" cy="1286253"/>
              <a:chOff x="0" y="0"/>
              <a:chExt cx="946195" cy="254075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94619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6195" h="254075">
                    <a:moveTo>
                      <a:pt x="127037" y="0"/>
                    </a:moveTo>
                    <a:lnTo>
                      <a:pt x="819157" y="0"/>
                    </a:lnTo>
                    <a:cubicBezTo>
                      <a:pt x="889318" y="0"/>
                      <a:pt x="946195" y="56877"/>
                      <a:pt x="946195" y="127037"/>
                    </a:cubicBezTo>
                    <a:lnTo>
                      <a:pt x="946195" y="127037"/>
                    </a:lnTo>
                    <a:cubicBezTo>
                      <a:pt x="946195" y="197198"/>
                      <a:pt x="889318" y="254075"/>
                      <a:pt x="819157" y="254075"/>
                    </a:cubicBezTo>
                    <a:lnTo>
                      <a:pt x="127037" y="254075"/>
                    </a:lnTo>
                    <a:cubicBezTo>
                      <a:pt x="56877" y="254075"/>
                      <a:pt x="0" y="197198"/>
                      <a:pt x="0" y="127037"/>
                    </a:cubicBezTo>
                    <a:lnTo>
                      <a:pt x="0" y="127037"/>
                    </a:lnTo>
                    <a:cubicBezTo>
                      <a:pt x="0" y="56877"/>
                      <a:pt x="56877" y="0"/>
                      <a:pt x="12703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508605" y="1243529"/>
              <a:ext cx="3636277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1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500185" y="3434519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Chapter 2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87371" y="4397824"/>
              <a:ext cx="3738413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Analisis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endParaRPr lang="en-US" sz="2000" dirty="0">
                <a:solidFill>
                  <a:srgbClr val="86406E"/>
                </a:solidFill>
                <a:latin typeface="Roboto"/>
              </a:endParaRP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Optimalisasi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Penambahan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Fitur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86406E"/>
                  </a:solidFill>
                  <a:latin typeface="Roboto"/>
                </a:rPr>
                <a:t>Tampilan</a:t>
              </a: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 Prototype</a:t>
              </a:r>
            </a:p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86406E"/>
                  </a:solidFill>
                  <a:latin typeface="Roboto"/>
                </a:rPr>
                <a:t>Flowchart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398049" y="8263903"/>
              <a:ext cx="329594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86406E"/>
                  </a:solidFill>
                  <a:latin typeface="Roboto"/>
                </a:rPr>
                <a:t>Conclusion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85235" y="2235010"/>
              <a:ext cx="3738413" cy="530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9" lvl="1" indent="-237495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86406E"/>
                  </a:solidFill>
                  <a:latin typeface="Roboto"/>
                </a:rPr>
                <a:t>Latar Belakang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5212146" y="9327348"/>
            <a:ext cx="1794076" cy="959652"/>
            <a:chOff x="15212146" y="9327348"/>
            <a:chExt cx="1794076" cy="959652"/>
          </a:xfrm>
        </p:grpSpPr>
        <p:grpSp>
          <p:nvGrpSpPr>
            <p:cNvPr id="62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64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5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63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364546" y="9479748"/>
            <a:ext cx="1794076" cy="959652"/>
            <a:chOff x="15212146" y="9327348"/>
            <a:chExt cx="1794076" cy="959652"/>
          </a:xfrm>
        </p:grpSpPr>
        <p:grpSp>
          <p:nvGrpSpPr>
            <p:cNvPr id="67" name="Group 104"/>
            <p:cNvGrpSpPr/>
            <p:nvPr/>
          </p:nvGrpSpPr>
          <p:grpSpPr>
            <a:xfrm>
              <a:off x="15212146" y="9327348"/>
              <a:ext cx="1794076" cy="959652"/>
              <a:chOff x="0" y="-57150"/>
              <a:chExt cx="450790" cy="241127"/>
            </a:xfrm>
          </p:grpSpPr>
          <p:sp>
            <p:nvSpPr>
              <p:cNvPr id="69" name="Freeform 105"/>
              <p:cNvSpPr/>
              <p:nvPr/>
            </p:nvSpPr>
            <p:spPr>
              <a:xfrm>
                <a:off x="0" y="0"/>
                <a:ext cx="417893" cy="136760"/>
              </a:xfrm>
              <a:custGeom>
                <a:avLst/>
                <a:gdLst/>
                <a:ahLst/>
                <a:cxnLst/>
                <a:rect l="l" t="t" r="r" b="b"/>
                <a:pathLst>
                  <a:path w="417893" h="136760">
                    <a:moveTo>
                      <a:pt x="68380" y="0"/>
                    </a:moveTo>
                    <a:lnTo>
                      <a:pt x="349513" y="0"/>
                    </a:lnTo>
                    <a:cubicBezTo>
                      <a:pt x="387278" y="0"/>
                      <a:pt x="417893" y="30615"/>
                      <a:pt x="417893" y="68380"/>
                    </a:cubicBezTo>
                    <a:lnTo>
                      <a:pt x="417893" y="68380"/>
                    </a:lnTo>
                    <a:cubicBezTo>
                      <a:pt x="417893" y="86516"/>
                      <a:pt x="410688" y="103909"/>
                      <a:pt x="397865" y="116732"/>
                    </a:cubicBezTo>
                    <a:cubicBezTo>
                      <a:pt x="385041" y="129556"/>
                      <a:pt x="367648" y="136760"/>
                      <a:pt x="349513" y="136760"/>
                    </a:cubicBezTo>
                    <a:lnTo>
                      <a:pt x="68380" y="136760"/>
                    </a:lnTo>
                    <a:cubicBezTo>
                      <a:pt x="30615" y="136760"/>
                      <a:pt x="0" y="106146"/>
                      <a:pt x="0" y="68380"/>
                    </a:cubicBezTo>
                    <a:lnTo>
                      <a:pt x="0" y="68380"/>
                    </a:lnTo>
                    <a:cubicBezTo>
                      <a:pt x="0" y="30615"/>
                      <a:pt x="30615" y="0"/>
                      <a:pt x="6838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0" name="TextBox 106"/>
              <p:cNvSpPr txBox="1"/>
              <p:nvPr/>
            </p:nvSpPr>
            <p:spPr>
              <a:xfrm>
                <a:off x="0" y="-57150"/>
                <a:ext cx="450790" cy="241127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>
                  <a:lnSpc>
                    <a:spcPts val="3219"/>
                  </a:lnSpc>
                </a:pPr>
                <a:r>
                  <a:rPr lang="en-US" sz="2299" dirty="0">
                    <a:solidFill>
                      <a:srgbClr val="405A86"/>
                    </a:solidFill>
                    <a:latin typeface="Roboto"/>
                  </a:rPr>
                  <a:t>    Next</a:t>
                </a:r>
              </a:p>
            </p:txBody>
          </p:sp>
        </p:grpSp>
        <p:sp>
          <p:nvSpPr>
            <p:cNvPr id="68" name="Freeform 107"/>
            <p:cNvSpPr/>
            <p:nvPr/>
          </p:nvSpPr>
          <p:spPr>
            <a:xfrm>
              <a:off x="16415059" y="9744828"/>
              <a:ext cx="231598" cy="164224"/>
            </a:xfrm>
            <a:custGeom>
              <a:avLst/>
              <a:gdLst/>
              <a:ahLst/>
              <a:cxnLst/>
              <a:rect l="l" t="t" r="r" b="b"/>
              <a:pathLst>
                <a:path w="308798" h="218966">
                  <a:moveTo>
                    <a:pt x="0" y="0"/>
                  </a:moveTo>
                  <a:lnTo>
                    <a:pt x="308798" y="0"/>
                  </a:lnTo>
                  <a:lnTo>
                    <a:pt x="308798" y="218965"/>
                  </a:lnTo>
                  <a:lnTo>
                    <a:pt x="0" y="21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02338" y="7751201"/>
            <a:ext cx="1899219" cy="1055535"/>
            <a:chOff x="6502338" y="7751201"/>
            <a:chExt cx="1899219" cy="1055535"/>
          </a:xfrm>
        </p:grpSpPr>
        <p:sp>
          <p:nvSpPr>
            <p:cNvPr id="73" name="Freeform 44"/>
            <p:cNvSpPr/>
            <p:nvPr/>
          </p:nvSpPr>
          <p:spPr>
            <a:xfrm>
              <a:off x="6502338" y="7978649"/>
              <a:ext cx="1663151" cy="544286"/>
            </a:xfrm>
            <a:custGeom>
              <a:avLst/>
              <a:gdLst/>
              <a:ahLst/>
              <a:cxnLst/>
              <a:rect l="l" t="t" r="r" b="b"/>
              <a:pathLst>
                <a:path w="417893" h="136760">
                  <a:moveTo>
                    <a:pt x="68380" y="0"/>
                  </a:moveTo>
                  <a:lnTo>
                    <a:pt x="349513" y="0"/>
                  </a:lnTo>
                  <a:cubicBezTo>
                    <a:pt x="387278" y="0"/>
                    <a:pt x="417893" y="30615"/>
                    <a:pt x="417893" y="68380"/>
                  </a:cubicBezTo>
                  <a:lnTo>
                    <a:pt x="417893" y="68380"/>
                  </a:lnTo>
                  <a:cubicBezTo>
                    <a:pt x="417893" y="86516"/>
                    <a:pt x="410688" y="103909"/>
                    <a:pt x="397865" y="116732"/>
                  </a:cubicBezTo>
                  <a:cubicBezTo>
                    <a:pt x="385041" y="129556"/>
                    <a:pt x="367648" y="136760"/>
                    <a:pt x="349513" y="136760"/>
                  </a:cubicBezTo>
                  <a:lnTo>
                    <a:pt x="68380" y="136760"/>
                  </a:lnTo>
                  <a:cubicBezTo>
                    <a:pt x="30615" y="136760"/>
                    <a:pt x="0" y="106146"/>
                    <a:pt x="0" y="68380"/>
                  </a:cubicBezTo>
                  <a:lnTo>
                    <a:pt x="0" y="68380"/>
                  </a:lnTo>
                  <a:cubicBezTo>
                    <a:pt x="0" y="30615"/>
                    <a:pt x="30615" y="0"/>
                    <a:pt x="68380" y="0"/>
                  </a:cubicBezTo>
                  <a:close/>
                </a:path>
              </a:pathLst>
            </a:custGeom>
            <a:solidFill>
              <a:srgbClr val="86406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4" name="TextBox 45"/>
            <p:cNvSpPr txBox="1"/>
            <p:nvPr/>
          </p:nvSpPr>
          <p:spPr>
            <a:xfrm>
              <a:off x="6502339" y="7751201"/>
              <a:ext cx="1899218" cy="1055535"/>
            </a:xfrm>
            <a:prstGeom prst="rect">
              <a:avLst/>
            </a:prstGeom>
          </p:spPr>
          <p:txBody>
            <a:bodyPr lIns="53248" tIns="53248" rIns="53248" bIns="53248" rtlCol="0" anchor="ctr"/>
            <a:lstStyle/>
            <a:p>
              <a:pPr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Roboto"/>
                </a:rPr>
                <a:t>    Before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593</Words>
  <Application>Microsoft Office PowerPoint</Application>
  <PresentationFormat>Custom</PresentationFormat>
  <Paragraphs>189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Roboto Bold</vt:lpstr>
      <vt:lpstr>Roboto</vt:lpstr>
      <vt:lpstr>Showcard Gothic</vt:lpstr>
      <vt:lpstr>Arial</vt:lpstr>
      <vt:lpstr>Roboto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 "JAVA"</dc:title>
  <cp:lastModifiedBy>Acer Swift 3</cp:lastModifiedBy>
  <cp:revision>8</cp:revision>
  <dcterms:created xsi:type="dcterms:W3CDTF">2006-08-16T00:00:00Z</dcterms:created>
  <dcterms:modified xsi:type="dcterms:W3CDTF">2023-09-23T02:21:22Z</dcterms:modified>
  <dc:identifier>DAFu6BQgCww</dc:identifier>
</cp:coreProperties>
</file>